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7" r:id="rId3"/>
    <p:sldId id="257" r:id="rId5"/>
    <p:sldId id="261" r:id="rId6"/>
    <p:sldId id="269" r:id="rId7"/>
    <p:sldId id="313" r:id="rId8"/>
    <p:sldId id="314" r:id="rId9"/>
    <p:sldId id="315" r:id="rId10"/>
    <p:sldId id="316" r:id="rId11"/>
    <p:sldId id="285" r:id="rId12"/>
    <p:sldId id="317" r:id="rId13"/>
    <p:sldId id="361" r:id="rId14"/>
    <p:sldId id="339" r:id="rId15"/>
    <p:sldId id="357" r:id="rId16"/>
    <p:sldId id="320" r:id="rId17"/>
    <p:sldId id="358" r:id="rId18"/>
    <p:sldId id="359" r:id="rId19"/>
    <p:sldId id="360" r:id="rId20"/>
    <p:sldId id="362" r:id="rId21"/>
    <p:sldId id="283" r:id="rId22"/>
    <p:sldId id="272" r:id="rId23"/>
    <p:sldId id="363" r:id="rId24"/>
    <p:sldId id="364" r:id="rId25"/>
    <p:sldId id="365" r:id="rId26"/>
    <p:sldId id="366" r:id="rId27"/>
    <p:sldId id="284" r:id="rId28"/>
    <p:sldId id="367" r:id="rId29"/>
    <p:sldId id="274" r:id="rId30"/>
    <p:sldId id="368" r:id="rId31"/>
    <p:sldId id="369" r:id="rId32"/>
    <p:sldId id="381" r:id="rId33"/>
    <p:sldId id="28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0B0"/>
    <a:srgbClr val="6ABB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6" d="100"/>
          <a:sy n="106" d="100"/>
        </p:scale>
        <p:origin x="246" y="10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00E01-DFB0-4DCB-88DD-BB1759AD59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1A888-EB91-4978-A5FF-A627E2013DC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51A888-EB91-4978-A5FF-A627E2013DC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35ACDD9-8DC0-41E3-9C07-8313BA258D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2870B9-E201-4B81-989A-F284266B804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ACDD9-8DC0-41E3-9C07-8313BA258D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870B9-E201-4B81-989A-F284266B804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0"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9.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15597" y="-12699"/>
            <a:ext cx="5219281" cy="1453096"/>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4326792"/>
            <a:ext cx="4049486" cy="254390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93" y="0"/>
            <a:ext cx="5920521" cy="150396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6512"/>
            <a:ext cx="1810722" cy="3429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58286" y="0"/>
            <a:ext cx="3633714" cy="2660154"/>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403910">
            <a:off x="10599209" y="1786629"/>
            <a:ext cx="1742763" cy="1458580"/>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2986" y="3773212"/>
            <a:ext cx="1915667" cy="3084788"/>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22864">
            <a:off x="-261034" y="2340023"/>
            <a:ext cx="3686232" cy="2873882"/>
          </a:xfrm>
          <a:prstGeom prst="rect">
            <a:avLst/>
          </a:prstGeom>
        </p:spPr>
      </p:pic>
      <p:grpSp>
        <p:nvGrpSpPr>
          <p:cNvPr id="6" name="组合 5"/>
          <p:cNvGrpSpPr/>
          <p:nvPr/>
        </p:nvGrpSpPr>
        <p:grpSpPr>
          <a:xfrm>
            <a:off x="449861" y="1717393"/>
            <a:ext cx="10680700" cy="3745646"/>
            <a:chOff x="1044221" y="1788513"/>
            <a:chExt cx="10680700" cy="3745646"/>
          </a:xfrm>
        </p:grpSpPr>
        <p:grpSp>
          <p:nvGrpSpPr>
            <p:cNvPr id="4" name="组合 3"/>
            <p:cNvGrpSpPr/>
            <p:nvPr/>
          </p:nvGrpSpPr>
          <p:grpSpPr>
            <a:xfrm>
              <a:off x="1044221" y="1788513"/>
              <a:ext cx="10680700" cy="3745646"/>
              <a:chOff x="1099085" y="2000889"/>
              <a:chExt cx="10680700" cy="3745646"/>
            </a:xfrm>
          </p:grpSpPr>
          <p:sp>
            <p:nvSpPr>
              <p:cNvPr id="13" name="矩形 12"/>
              <p:cNvSpPr/>
              <p:nvPr/>
            </p:nvSpPr>
            <p:spPr>
              <a:xfrm>
                <a:off x="1638303" y="2000889"/>
                <a:ext cx="9296401" cy="3214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rotWithShape="1">
              <a:blip r:embed="rId9">
                <a:extLst>
                  <a:ext uri="{28A0092B-C50C-407E-A947-70E740481C1C}">
                    <a14:useLocalDpi xmlns:a14="http://schemas.microsoft.com/office/drawing/2010/main" val="0"/>
                  </a:ext>
                </a:extLst>
              </a:blip>
              <a:srcRect l="10541" t="7750" r="8124" b="15939"/>
              <a:stretch>
                <a:fillRect/>
              </a:stretch>
            </p:blipFill>
            <p:spPr>
              <a:xfrm>
                <a:off x="1099085" y="2159424"/>
                <a:ext cx="10680700" cy="3587111"/>
              </a:xfrm>
              <a:prstGeom prst="rect">
                <a:avLst/>
              </a:prstGeom>
            </p:spPr>
          </p:pic>
        </p:grp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499" y="1863664"/>
              <a:ext cx="1031949" cy="1954222"/>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7986110" y="3060798"/>
              <a:ext cx="2840907" cy="2079759"/>
            </a:xfrm>
            <a:prstGeom prst="rect">
              <a:avLst/>
            </a:prstGeom>
          </p:spPr>
        </p:pic>
      </p:grpSp>
      <p:sp>
        <p:nvSpPr>
          <p:cNvPr id="28" name="文本框 27"/>
          <p:cNvSpPr txBox="1"/>
          <p:nvPr/>
        </p:nvSpPr>
        <p:spPr>
          <a:xfrm>
            <a:off x="2427605" y="2332990"/>
            <a:ext cx="7543800" cy="1106805"/>
          </a:xfrm>
          <a:prstGeom prst="rect">
            <a:avLst/>
          </a:prstGeom>
          <a:noFill/>
        </p:spPr>
        <p:txBody>
          <a:bodyPr wrap="square" rtlCol="0">
            <a:spAutoFit/>
          </a:bodyPr>
          <a:lstStyle/>
          <a:p>
            <a:pPr algn="ctr"/>
            <a:r>
              <a:rPr lang="zh-CN" altLang="en-US" sz="6600" b="1" dirty="0">
                <a:solidFill>
                  <a:srgbClr val="1B70B0"/>
                </a:solidFill>
                <a:latin typeface="方正清刻本悦宋简体" panose="02000000000000000000" pitchFamily="2" charset="-122"/>
                <a:ea typeface="方正清刻本悦宋简体" panose="02000000000000000000" pitchFamily="2" charset="-122"/>
              </a:rPr>
              <a:t>数据结构课设报告</a:t>
            </a:r>
            <a:endParaRPr lang="zh-CN" altLang="en-US" sz="6600" b="1" dirty="0">
              <a:solidFill>
                <a:srgbClr val="1B70B0"/>
              </a:solidFill>
              <a:latin typeface="方正清刻本悦宋简体" panose="02000000000000000000" pitchFamily="2" charset="-122"/>
              <a:ea typeface="方正清刻本悦宋简体" panose="02000000000000000000" pitchFamily="2" charset="-122"/>
            </a:endParaRPr>
          </a:p>
        </p:txBody>
      </p:sp>
      <p:sp>
        <p:nvSpPr>
          <p:cNvPr id="29" name="文本框 28"/>
          <p:cNvSpPr txBox="1"/>
          <p:nvPr/>
        </p:nvSpPr>
        <p:spPr>
          <a:xfrm>
            <a:off x="4097547" y="4185760"/>
            <a:ext cx="4051075" cy="337185"/>
          </a:xfrm>
          <a:prstGeom prst="rect">
            <a:avLst/>
          </a:prstGeom>
          <a:noFill/>
        </p:spPr>
        <p:txBody>
          <a:bodyPr wrap="square" rtlCol="0">
            <a:spAutoFit/>
          </a:bodyPr>
          <a:lstStyle/>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级软件工程</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班</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李润泽</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3109137" y="3446591"/>
            <a:ext cx="5839323" cy="645160"/>
          </a:xfrm>
          <a:prstGeom prst="rect">
            <a:avLst/>
          </a:prstGeom>
        </p:spPr>
        <p:txBody>
          <a:bodyPr wrap="square">
            <a:spAutoFit/>
          </a:bodyPr>
          <a:lstStyle/>
          <a:p>
            <a:pPr lvl="0" algn="dist"/>
            <a:r>
              <a:rPr lang="zh-CN" sz="3600" dirty="0">
                <a:solidFill>
                  <a:srgbClr val="1B70B0"/>
                </a:solidFill>
                <a:latin typeface="方正清刻本悦宋简体" panose="02000000000000000000" pitchFamily="2" charset="-122"/>
                <a:ea typeface="方正清刻本悦宋简体" panose="02000000000000000000" pitchFamily="2" charset="-122"/>
              </a:rPr>
              <a:t>公交线路优化路径的查询</a:t>
            </a:r>
            <a:endParaRPr lang="zh-CN" sz="3600" dirty="0">
              <a:solidFill>
                <a:srgbClr val="1B70B0"/>
              </a:solidFill>
              <a:latin typeface="方正清刻本悦宋简体" panose="02000000000000000000" pitchFamily="2" charset="-122"/>
              <a:ea typeface="方正清刻本悦宋简体" panose="02000000000000000000" pitchFamily="2" charset="-122"/>
            </a:endParaRPr>
          </a:p>
        </p:txBody>
      </p:sp>
      <p:cxnSp>
        <p:nvCxnSpPr>
          <p:cNvPr id="15" name="直接连接符 14"/>
          <p:cNvCxnSpPr/>
          <p:nvPr/>
        </p:nvCxnSpPr>
        <p:spPr>
          <a:xfrm>
            <a:off x="5710238" y="4629150"/>
            <a:ext cx="695324" cy="0"/>
          </a:xfrm>
          <a:prstGeom prst="line">
            <a:avLst/>
          </a:prstGeom>
          <a:ln w="50800">
            <a:solidFill>
              <a:srgbClr val="1B70B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1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7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53" presetClass="entr" presetSubtype="16" fill="hold" grpId="0" nodeType="withEffect">
                                  <p:stCondLst>
                                    <p:cond delay="1200"/>
                                  </p:stCondLst>
                                  <p:iterate type="lt">
                                    <p:tmPct val="10000"/>
                                  </p:iterate>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grpId="0" nodeType="withEffect">
                                  <p:stCondLst>
                                    <p:cond delay="2000"/>
                                  </p:stCondLst>
                                  <p:iterate type="lt">
                                    <p:tmPct val="10000"/>
                                  </p:iterate>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par>
                                <p:cTn id="44" presetID="53" presetClass="entr" presetSubtype="16" fill="hold" grpId="0" nodeType="withEffect">
                                  <p:stCondLst>
                                    <p:cond delay="1200"/>
                                  </p:stCondLst>
                                  <p:iterate type="lt">
                                    <p:tmPct val="10000"/>
                                  </p:iterate>
                                  <p:childTnLst>
                                    <p:set>
                                      <p:cBhvr>
                                        <p:cTn id="45" dur="1" fill="hold">
                                          <p:stCondLst>
                                            <p:cond delay="0"/>
                                          </p:stCondLst>
                                        </p:cTn>
                                        <p:tgtEl>
                                          <p:spTgt spid="7"/>
                                        </p:tgtEl>
                                        <p:attrNameLst>
                                          <p:attrName>style.visibility</p:attrName>
                                        </p:attrNameLst>
                                      </p:cBhvr>
                                      <p:to>
                                        <p:strVal val="visible"/>
                                      </p:to>
                                    </p:set>
                                    <p:anim calcmode="lin" valueType="num">
                                      <p:cBhvr>
                                        <p:cTn id="46" dur="500" fill="hold"/>
                                        <p:tgtEl>
                                          <p:spTgt spid="7"/>
                                        </p:tgtEl>
                                        <p:attrNameLst>
                                          <p:attrName>ppt_w</p:attrName>
                                        </p:attrNameLst>
                                      </p:cBhvr>
                                      <p:tavLst>
                                        <p:tav tm="0">
                                          <p:val>
                                            <p:fltVal val="0"/>
                                          </p:val>
                                        </p:tav>
                                        <p:tav tm="100000">
                                          <p:val>
                                            <p:strVal val="#ppt_w"/>
                                          </p:val>
                                        </p:tav>
                                      </p:tavLst>
                                    </p:anim>
                                    <p:anim calcmode="lin" valueType="num">
                                      <p:cBhvr>
                                        <p:cTn id="47" dur="500" fill="hold"/>
                                        <p:tgtEl>
                                          <p:spTgt spid="7"/>
                                        </p:tgtEl>
                                        <p:attrNameLst>
                                          <p:attrName>ppt_h</p:attrName>
                                        </p:attrNameLst>
                                      </p:cBhvr>
                                      <p:tavLst>
                                        <p:tav tm="0">
                                          <p:val>
                                            <p:fltVal val="0"/>
                                          </p:val>
                                        </p:tav>
                                        <p:tav tm="100000">
                                          <p:val>
                                            <p:strVal val="#ppt_h"/>
                                          </p:val>
                                        </p:tav>
                                      </p:tavLst>
                                    </p:anim>
                                    <p:animEffect transition="in" filter="fade">
                                      <p:cBhvr>
                                        <p:cTn id="48" dur="500"/>
                                        <p:tgtEl>
                                          <p:spTgt spid="7"/>
                                        </p:tgtEl>
                                      </p:cBhvr>
                                    </p:animEffect>
                                  </p:childTnLst>
                                </p:cTn>
                              </p:par>
                            </p:childTnLst>
                          </p:cTn>
                        </p:par>
                        <p:par>
                          <p:cTn id="49" fill="hold">
                            <p:stCondLst>
                              <p:cond delay="315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01</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3784600"/>
          </a:xfrm>
          <a:prstGeom prst="rect">
            <a:avLst/>
          </a:prstGeom>
          <a:noFill/>
        </p:spPr>
        <p:txBody>
          <a:bodyPr wrap="square" rtlCol="0">
            <a:spAutoFit/>
          </a:bodyPr>
          <a:p>
            <a:r>
              <a:rPr lang="en-US" altLang="zh-CN" sz="2000" b="1" kern="100" dirty="0">
                <a:effectLst/>
                <a:latin typeface="Times New Roman" panose="02020603050405020304" pitchFamily="18" charset="0"/>
                <a:ea typeface="宋体" panose="02010600030101010101" pitchFamily="2" charset="-122"/>
                <a:sym typeface="+mn-ea"/>
              </a:rPr>
              <a:t>Floyd</a:t>
            </a:r>
            <a:r>
              <a:rPr lang="zh-CN" altLang="en-US" sz="2000" b="1" kern="100" dirty="0">
                <a:effectLst/>
                <a:latin typeface="Times New Roman" panose="02020603050405020304" pitchFamily="18" charset="0"/>
                <a:ea typeface="宋体" panose="02010600030101010101" pitchFamily="2" charset="-122"/>
                <a:sym typeface="+mn-ea"/>
              </a:rPr>
              <a:t>算法</a:t>
            </a:r>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a:p>
            <a:r>
              <a:rPr lang="zh-CN" altLang="en-US" sz="2000" b="1" kern="100" dirty="0">
                <a:effectLst/>
                <a:latin typeface="Times New Roman" panose="02020603050405020304" pitchFamily="18" charset="0"/>
                <a:ea typeface="宋体" panose="02010600030101010101" pitchFamily="2" charset="-122"/>
                <a:sym typeface="+mn-ea"/>
              </a:rPr>
              <a:t>是一种基于动态规划的多源最短路算法。</a:t>
            </a:r>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a:p>
            <a:r>
              <a:rPr lang="zh-CN" altLang="en-US" sz="2000" b="1" kern="100" dirty="0">
                <a:effectLst/>
                <a:latin typeface="Times New Roman" panose="02020603050405020304" pitchFamily="18" charset="0"/>
                <a:ea typeface="宋体" panose="02010600030101010101" pitchFamily="2" charset="-122"/>
                <a:sym typeface="+mn-ea"/>
              </a:rPr>
              <a:t>优点：代码非常容易理解，而且很优美。</a:t>
            </a:r>
            <a:endParaRPr lang="zh-CN" altLang="en-US" sz="2000" b="1" kern="100" dirty="0">
              <a:effectLst/>
              <a:latin typeface="Times New Roman" panose="02020603050405020304" pitchFamily="18" charset="0"/>
              <a:ea typeface="宋体" panose="02010600030101010101" pitchFamily="2" charset="-122"/>
              <a:sym typeface="+mn-ea"/>
            </a:endParaRPr>
          </a:p>
          <a:p>
            <a:r>
              <a:rPr lang="zh-CN" altLang="en-US" sz="2000" b="1" kern="100" dirty="0">
                <a:effectLst/>
                <a:latin typeface="Times New Roman" panose="02020603050405020304" pitchFamily="18" charset="0"/>
                <a:ea typeface="宋体" panose="02010600030101010101" pitchFamily="2" charset="-122"/>
                <a:sym typeface="+mn-ea"/>
              </a:rPr>
              <a:t>是一种在具有正或负（但没有负环）</a:t>
            </a:r>
            <a:endParaRPr lang="zh-CN" altLang="en-US" sz="2000" b="1" kern="100" dirty="0">
              <a:effectLst/>
              <a:latin typeface="Times New Roman" panose="02020603050405020304" pitchFamily="18" charset="0"/>
              <a:ea typeface="宋体" panose="02010600030101010101" pitchFamily="2" charset="-122"/>
              <a:sym typeface="+mn-ea"/>
            </a:endParaRPr>
          </a:p>
          <a:p>
            <a:r>
              <a:rPr lang="zh-CN" altLang="en-US" sz="2000" b="1" kern="100" dirty="0">
                <a:effectLst/>
                <a:latin typeface="Times New Roman" panose="02020603050405020304" pitchFamily="18" charset="0"/>
                <a:ea typeface="宋体" panose="02010600030101010101" pitchFamily="2" charset="-122"/>
                <a:sym typeface="+mn-ea"/>
              </a:rPr>
              <a:t>加权图中找到最短路径的算法，容易理解，可以算出任意两个节点之间的最短距离，代码编写简单</a:t>
            </a:r>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a:p>
            <a:r>
              <a:rPr lang="zh-CN" altLang="en-US" sz="2000" b="1" kern="100" dirty="0">
                <a:effectLst/>
                <a:latin typeface="Times New Roman" panose="02020603050405020304" pitchFamily="18" charset="0"/>
                <a:ea typeface="宋体" panose="02010600030101010101" pitchFamily="2" charset="-122"/>
                <a:sym typeface="+mn-ea"/>
              </a:rPr>
              <a:t>缺点：时间复杂度比较高，不适合计算大量数据</a:t>
            </a:r>
            <a:r>
              <a:rPr lang="en-US" altLang="zh-CN" sz="2000" b="1" kern="100" dirty="0">
                <a:effectLst/>
                <a:latin typeface="Times New Roman" panose="02020603050405020304" pitchFamily="18" charset="0"/>
                <a:ea typeface="宋体" panose="02010600030101010101" pitchFamily="2" charset="-122"/>
                <a:sym typeface="+mn-ea"/>
              </a:rPr>
              <a:t>    时间复杂度:O(n^3)； </a:t>
            </a:r>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pic>
        <p:nvPicPr>
          <p:cNvPr id="4" name="图片 3" descr="P8FU0[QXA4{0TL8$DR7}1%V"/>
          <p:cNvPicPr>
            <a:picLocks noChangeAspect="1"/>
          </p:cNvPicPr>
          <p:nvPr/>
        </p:nvPicPr>
        <p:blipFill>
          <a:blip r:embed="rId2"/>
          <a:stretch>
            <a:fillRect/>
          </a:stretch>
        </p:blipFill>
        <p:spPr>
          <a:xfrm>
            <a:off x="5712460" y="426085"/>
            <a:ext cx="6391275" cy="3409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0504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02</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4707890"/>
          </a:xfrm>
          <a:prstGeom prst="rect">
            <a:avLst/>
          </a:prstGeom>
          <a:noFill/>
        </p:spPr>
        <p:txBody>
          <a:bodyPr wrap="square" rtlCol="0">
            <a:spAutoFit/>
          </a:bodyPr>
          <a:p>
            <a:r>
              <a:rPr sz="2000" b="1" kern="100" dirty="0">
                <a:effectLst/>
                <a:latin typeface="Times New Roman" panose="02020603050405020304" pitchFamily="18" charset="0"/>
                <a:ea typeface="宋体" panose="02010600030101010101" pitchFamily="2" charset="-122"/>
                <a:sym typeface="+mn-ea"/>
              </a:rPr>
              <a:t>Bellman-Ford算法</a:t>
            </a:r>
            <a:endParaRPr sz="2000" b="1" kern="100" dirty="0">
              <a:effectLst/>
              <a:latin typeface="Times New Roman" panose="02020603050405020304" pitchFamily="18" charset="0"/>
              <a:ea typeface="宋体" panose="02010600030101010101" pitchFamily="2" charset="-122"/>
              <a:sym typeface="+mn-ea"/>
            </a:endParaRPr>
          </a:p>
          <a:p>
            <a:endParaRPr sz="2000" b="1" kern="100" dirty="0">
              <a:effectLst/>
              <a:latin typeface="Times New Roman" panose="02020603050405020304" pitchFamily="18" charset="0"/>
              <a:ea typeface="宋体" panose="02010600030101010101" pitchFamily="2" charset="-122"/>
              <a:sym typeface="+mn-ea"/>
            </a:endParaRPr>
          </a:p>
          <a:p>
            <a:r>
              <a:rPr lang="zh-CN" altLang="en-US" sz="2000" b="1" kern="100" dirty="0">
                <a:effectLst/>
                <a:latin typeface="Times New Roman" panose="02020603050405020304" pitchFamily="18" charset="0"/>
                <a:ea typeface="宋体" panose="02010600030101010101" pitchFamily="2" charset="-122"/>
                <a:sym typeface="+mn-ea"/>
              </a:rPr>
              <a:t>算法思想：</a:t>
            </a:r>
            <a:r>
              <a:rPr lang="zh-CN" altLang="en-US" sz="2000" kern="100" dirty="0">
                <a:effectLst/>
                <a:latin typeface="Times New Roman" panose="02020603050405020304" pitchFamily="18" charset="0"/>
                <a:ea typeface="宋体" panose="02010600030101010101" pitchFamily="2" charset="-122"/>
                <a:sym typeface="+mn-ea"/>
              </a:rPr>
              <a:t>Bellman-Ford算法基于动态</a:t>
            </a:r>
            <a:endParaRPr lang="zh-CN" altLang="en-US" sz="2000" kern="100" dirty="0">
              <a:effectLst/>
              <a:latin typeface="Times New Roman" panose="02020603050405020304" pitchFamily="18" charset="0"/>
              <a:ea typeface="宋体" panose="02010600030101010101" pitchFamily="2" charset="-122"/>
              <a:sym typeface="+mn-ea"/>
            </a:endParaRPr>
          </a:p>
          <a:p>
            <a:r>
              <a:rPr lang="zh-CN" altLang="en-US" sz="2000" kern="100" dirty="0">
                <a:effectLst/>
                <a:latin typeface="Times New Roman" panose="02020603050405020304" pitchFamily="18" charset="0"/>
                <a:ea typeface="宋体" panose="02010600030101010101" pitchFamily="2" charset="-122"/>
                <a:sym typeface="+mn-ea"/>
              </a:rPr>
              <a:t>规划，反复利用已有的边来更新最短</a:t>
            </a:r>
            <a:endParaRPr lang="zh-CN" altLang="en-US" sz="2000" kern="100" dirty="0">
              <a:effectLst/>
              <a:latin typeface="Times New Roman" panose="02020603050405020304" pitchFamily="18" charset="0"/>
              <a:ea typeface="宋体" panose="02010600030101010101" pitchFamily="2" charset="-122"/>
              <a:sym typeface="+mn-ea"/>
            </a:endParaRPr>
          </a:p>
          <a:p>
            <a:r>
              <a:rPr lang="zh-CN" altLang="en-US" sz="2000" kern="100" dirty="0">
                <a:effectLst/>
                <a:latin typeface="Times New Roman" panose="02020603050405020304" pitchFamily="18" charset="0"/>
                <a:ea typeface="宋体" panose="02010600030101010101" pitchFamily="2" charset="-122"/>
                <a:sym typeface="+mn-ea"/>
              </a:rPr>
              <a:t>距离。</a:t>
            </a:r>
            <a:endParaRPr lang="zh-CN" altLang="en-US" sz="2000" kern="100" dirty="0">
              <a:effectLst/>
              <a:latin typeface="Times New Roman" panose="02020603050405020304" pitchFamily="18" charset="0"/>
              <a:ea typeface="宋体" panose="02010600030101010101" pitchFamily="2" charset="-122"/>
              <a:sym typeface="+mn-ea"/>
            </a:endParaRPr>
          </a:p>
          <a:p>
            <a:r>
              <a:rPr lang="en-US" altLang="zh-CN" sz="2000" kern="100" dirty="0">
                <a:effectLst/>
                <a:latin typeface="Times New Roman" panose="02020603050405020304" pitchFamily="18" charset="0"/>
                <a:ea typeface="宋体" panose="02010600030101010101" pitchFamily="2" charset="-122"/>
                <a:sym typeface="+mn-ea"/>
              </a:rPr>
              <a:t>核心思想</a:t>
            </a:r>
            <a:r>
              <a:rPr lang="zh-CN" altLang="en-US" sz="2000" kern="100" dirty="0">
                <a:effectLst/>
                <a:latin typeface="Times New Roman" panose="02020603050405020304" pitchFamily="18" charset="0"/>
                <a:ea typeface="宋体" panose="02010600030101010101" pitchFamily="2" charset="-122"/>
                <a:sym typeface="+mn-ea"/>
              </a:rPr>
              <a:t>是</a:t>
            </a:r>
            <a:r>
              <a:rPr lang="en-US" altLang="zh-CN" sz="2000" kern="100" dirty="0">
                <a:effectLst/>
                <a:latin typeface="Times New Roman" panose="02020603050405020304" pitchFamily="18" charset="0"/>
                <a:ea typeface="宋体" panose="02010600030101010101" pitchFamily="2" charset="-122"/>
                <a:sym typeface="+mn-ea"/>
              </a:rPr>
              <a:t>松弛。如果dist[u]和dist[v]</a:t>
            </a:r>
            <a:endParaRPr lang="en-US" altLang="zh-CN" sz="2000" kern="100" dirty="0">
              <a:effectLst/>
              <a:latin typeface="Times New Roman" panose="02020603050405020304" pitchFamily="18" charset="0"/>
              <a:ea typeface="宋体" panose="02010600030101010101" pitchFamily="2" charset="-122"/>
              <a:sym typeface="+mn-ea"/>
            </a:endParaRPr>
          </a:p>
          <a:p>
            <a:r>
              <a:rPr lang="en-US" altLang="zh-CN" sz="2000" kern="100" dirty="0">
                <a:effectLst/>
                <a:latin typeface="Times New Roman" panose="02020603050405020304" pitchFamily="18" charset="0"/>
                <a:ea typeface="宋体" panose="02010600030101010101" pitchFamily="2" charset="-122"/>
                <a:sym typeface="+mn-ea"/>
              </a:rPr>
              <a:t>满足dist[v]&lt;=dist[u]+map[u][v]，</a:t>
            </a:r>
            <a:endParaRPr lang="en-US" altLang="zh-CN" sz="2000" kern="100" dirty="0">
              <a:effectLst/>
              <a:latin typeface="Times New Roman" panose="02020603050405020304" pitchFamily="18" charset="0"/>
              <a:ea typeface="宋体" panose="02010600030101010101" pitchFamily="2" charset="-122"/>
              <a:sym typeface="+mn-ea"/>
            </a:endParaRPr>
          </a:p>
          <a:p>
            <a:r>
              <a:rPr lang="en-US" altLang="zh-CN" sz="2000" kern="100" dirty="0">
                <a:effectLst/>
                <a:latin typeface="Times New Roman" panose="02020603050405020304" pitchFamily="18" charset="0"/>
                <a:ea typeface="宋体" panose="02010600030101010101" pitchFamily="2" charset="-122"/>
                <a:sym typeface="+mn-ea"/>
              </a:rPr>
              <a:t>dist[v]就应该被更新为dist[u]+map[u][v]</a:t>
            </a:r>
            <a:endParaRPr lang="en-US" altLang="zh-CN" sz="2000" kern="100" dirty="0">
              <a:effectLst/>
              <a:latin typeface="Times New Roman" panose="02020603050405020304" pitchFamily="18" charset="0"/>
              <a:ea typeface="宋体" panose="02010600030101010101" pitchFamily="2" charset="-122"/>
              <a:sym typeface="+mn-ea"/>
            </a:endParaRPr>
          </a:p>
          <a:p>
            <a:r>
              <a:rPr lang="en-US" altLang="zh-CN" sz="2000" kern="100" dirty="0">
                <a:effectLst/>
                <a:latin typeface="Times New Roman" panose="02020603050405020304" pitchFamily="18" charset="0"/>
                <a:ea typeface="宋体" panose="02010600030101010101" pitchFamily="2" charset="-122"/>
                <a:sym typeface="+mn-ea"/>
              </a:rPr>
              <a:t>反复地利用上式对dist数组进行松弛，</a:t>
            </a:r>
            <a:endParaRPr lang="en-US" altLang="zh-CN" sz="2000" kern="100" dirty="0">
              <a:effectLst/>
              <a:latin typeface="Times New Roman" panose="02020603050405020304" pitchFamily="18" charset="0"/>
              <a:ea typeface="宋体" panose="02010600030101010101" pitchFamily="2" charset="-122"/>
              <a:sym typeface="+mn-ea"/>
            </a:endParaRPr>
          </a:p>
          <a:p>
            <a:r>
              <a:rPr lang="en-US" altLang="zh-CN" sz="2000" kern="100" dirty="0">
                <a:effectLst/>
                <a:latin typeface="Times New Roman" panose="02020603050405020304" pitchFamily="18" charset="0"/>
                <a:ea typeface="宋体" panose="02010600030101010101" pitchFamily="2" charset="-122"/>
                <a:sym typeface="+mn-ea"/>
              </a:rPr>
              <a:t>如果没有负权回路的话，</a:t>
            </a:r>
            <a:endParaRPr lang="en-US" altLang="zh-CN" sz="2000" kern="100" dirty="0">
              <a:effectLst/>
              <a:latin typeface="Times New Roman" panose="02020603050405020304" pitchFamily="18" charset="0"/>
              <a:ea typeface="宋体" panose="02010600030101010101" pitchFamily="2" charset="-122"/>
              <a:sym typeface="+mn-ea"/>
            </a:endParaRPr>
          </a:p>
          <a:p>
            <a:r>
              <a:rPr lang="en-US" altLang="zh-CN" sz="2000" kern="100" dirty="0">
                <a:effectLst/>
                <a:latin typeface="Times New Roman" panose="02020603050405020304" pitchFamily="18" charset="0"/>
                <a:ea typeface="宋体" panose="02010600030101010101" pitchFamily="2" charset="-122"/>
                <a:sym typeface="+mn-ea"/>
              </a:rPr>
              <a:t>应当会在n-1次松弛之后结束。</a:t>
            </a:r>
            <a:endParaRPr lang="en-US" altLang="zh-CN" sz="2000" kern="100" dirty="0">
              <a:effectLst/>
              <a:latin typeface="Times New Roman" panose="02020603050405020304" pitchFamily="18" charset="0"/>
              <a:ea typeface="宋体" panose="02010600030101010101" pitchFamily="2" charset="-122"/>
              <a:sym typeface="+mn-ea"/>
            </a:endParaRPr>
          </a:p>
          <a:p>
            <a:endParaRPr lang="en-US" altLang="zh-CN" sz="2000" kern="100" dirty="0">
              <a:effectLst/>
              <a:latin typeface="Times New Roman" panose="02020603050405020304" pitchFamily="18" charset="0"/>
              <a:ea typeface="宋体" panose="02010600030101010101" pitchFamily="2" charset="-122"/>
              <a:sym typeface="+mn-ea"/>
            </a:endParaRPr>
          </a:p>
          <a:p>
            <a:r>
              <a:rPr lang="en-US" altLang="zh-CN" sz="2000" kern="100" dirty="0">
                <a:effectLst/>
                <a:latin typeface="Times New Roman" panose="02020603050405020304" pitchFamily="18" charset="0"/>
                <a:ea typeface="宋体" panose="02010600030101010101" pitchFamily="2" charset="-122"/>
                <a:sym typeface="+mn-ea"/>
              </a:rPr>
              <a:t>时间复杂度O(nm),空间复杂度O(m)</a:t>
            </a:r>
            <a:endParaRPr lang="en-US" altLang="zh-CN" sz="2000"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pic>
        <p:nvPicPr>
          <p:cNvPr id="5" name="图片 4" descr="DX314W5ON~7PBZE(QQLSWDH"/>
          <p:cNvPicPr>
            <a:picLocks noChangeAspect="1"/>
          </p:cNvPicPr>
          <p:nvPr/>
        </p:nvPicPr>
        <p:blipFill>
          <a:blip r:embed="rId2"/>
          <a:stretch>
            <a:fillRect/>
          </a:stretch>
        </p:blipFill>
        <p:spPr>
          <a:xfrm>
            <a:off x="5365115" y="497840"/>
            <a:ext cx="6711950" cy="6290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03</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24915" y="1654175"/>
            <a:ext cx="10447020" cy="368300"/>
          </a:xfrm>
          <a:prstGeom prst="rect">
            <a:avLst/>
          </a:prstGeom>
          <a:noFill/>
        </p:spPr>
        <p:txBody>
          <a:bodyPr wrap="square" rtlCol="0">
            <a:spAutoFit/>
          </a:bodyPr>
          <a:p>
            <a:r>
              <a:rPr lang="zh-CN" altLang="en-US" b="1"/>
              <a:t>SPFA算法</a:t>
            </a:r>
            <a:endParaRPr lang="zh-CN" altLang="en-US" b="1"/>
          </a:p>
        </p:txBody>
      </p:sp>
      <p:sp>
        <p:nvSpPr>
          <p:cNvPr id="8" name="文本框 7"/>
          <p:cNvSpPr txBox="1"/>
          <p:nvPr/>
        </p:nvSpPr>
        <p:spPr>
          <a:xfrm>
            <a:off x="1224915" y="2022475"/>
            <a:ext cx="10254615" cy="4246245"/>
          </a:xfrm>
          <a:prstGeom prst="rect">
            <a:avLst/>
          </a:prstGeom>
          <a:noFill/>
        </p:spPr>
        <p:txBody>
          <a:bodyPr wrap="square" rtlCol="0">
            <a:spAutoFit/>
          </a:bodyPr>
          <a:p>
            <a:r>
              <a:rPr lang="zh-CN" altLang="en-US"/>
              <a:t>最短路径快速算法（Shortest Path Faster Algorithm (SPFA)），一般认为是队列优化的Bellman-Ford 算法，是一个用于求解有向带权图单源最短路径的算法。这一算法被认为在随机的稀疏图上表现出色，并且适用于带有负边权的图</a:t>
            </a:r>
            <a:endParaRPr lang="zh-CN" altLang="en-US"/>
          </a:p>
          <a:p>
            <a:r>
              <a:rPr lang="zh-CN" altLang="en-US"/>
              <a:t>对于无向图，可通过将每个无向边视作两条有向边以采用 SPFA 算法。</a:t>
            </a:r>
            <a:endParaRPr lang="zh-CN" altLang="en-US"/>
          </a:p>
          <a:p>
            <a:r>
              <a:rPr lang="zh-CN" altLang="en-US"/>
              <a:t>SPFA的复杂度大约是O(kE),k是每个点的平均进队次数(一般的，k是一个常数，在稀疏图中小于2)</a:t>
            </a:r>
            <a:endParaRPr lang="zh-CN" altLang="en-US"/>
          </a:p>
          <a:p>
            <a:r>
              <a:rPr lang="zh-CN" altLang="en-US"/>
              <a:t>其优于狄杰斯特拉算法的方面是边的权值可以为负数、实现简单，缺点是时间复杂度过高，高达 O(VE)。</a:t>
            </a:r>
            <a:endParaRPr lang="zh-CN" altLang="en-US"/>
          </a:p>
          <a:p>
            <a:endParaRPr lang="zh-CN" altLang="en-US"/>
          </a:p>
          <a:p>
            <a:r>
              <a:rPr lang="zh-CN" altLang="en-US" b="1"/>
              <a:t>算法思路：</a:t>
            </a:r>
            <a:endParaRPr lang="zh-CN" altLang="en-US" b="1"/>
          </a:p>
          <a:p>
            <a:r>
              <a:rPr lang="zh-CN" altLang="en-US"/>
              <a:t>用数组dis记录每个结点的最短路径估计值，用邻接表或邻接矩阵来存储图G。</a:t>
            </a:r>
            <a:endParaRPr lang="zh-CN" altLang="en-US"/>
          </a:p>
          <a:p>
            <a:r>
              <a:rPr lang="zh-CN" altLang="en-US"/>
              <a:t>采取动态逼近法：设立一个先进先出的队列用来保存待优化的结点，优化时每次取出队首结点u，并且用u点当前的最短路径估计值对离开u点所指向的结点v进行松弛操作，如果v点的最短路径估计值有所调整，且v点不在当前的队列中，就将v点放入队尾。这样不断从队列中取出结点来进行松弛操作，直至队列空为止</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03</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24915" y="1654175"/>
            <a:ext cx="10447020" cy="368300"/>
          </a:xfrm>
          <a:prstGeom prst="rect">
            <a:avLst/>
          </a:prstGeom>
          <a:noFill/>
        </p:spPr>
        <p:txBody>
          <a:bodyPr wrap="square" rtlCol="0">
            <a:spAutoFit/>
          </a:bodyPr>
          <a:p>
            <a:r>
              <a:rPr lang="zh-CN" altLang="en-US" b="1"/>
              <a:t>SPFA算法</a:t>
            </a:r>
            <a:endParaRPr lang="zh-CN" altLang="en-US" b="1"/>
          </a:p>
        </p:txBody>
      </p:sp>
      <p:pic>
        <p:nvPicPr>
          <p:cNvPr id="4" name="图片 3"/>
          <p:cNvPicPr>
            <a:picLocks noChangeAspect="1"/>
          </p:cNvPicPr>
          <p:nvPr/>
        </p:nvPicPr>
        <p:blipFill>
          <a:blip r:embed="rId2"/>
          <a:stretch>
            <a:fillRect/>
          </a:stretch>
        </p:blipFill>
        <p:spPr>
          <a:xfrm>
            <a:off x="8232775" y="84455"/>
            <a:ext cx="2806700" cy="2644775"/>
          </a:xfrm>
          <a:prstGeom prst="rect">
            <a:avLst/>
          </a:prstGeom>
        </p:spPr>
      </p:pic>
      <p:pic>
        <p:nvPicPr>
          <p:cNvPr id="9" name="图片 8" descr="20170312101152077"/>
          <p:cNvPicPr>
            <a:picLocks noChangeAspect="1"/>
          </p:cNvPicPr>
          <p:nvPr/>
        </p:nvPicPr>
        <p:blipFill>
          <a:blip r:embed="rId3"/>
          <a:stretch>
            <a:fillRect/>
          </a:stretch>
        </p:blipFill>
        <p:spPr>
          <a:xfrm>
            <a:off x="949960" y="2125345"/>
            <a:ext cx="5899785" cy="631825"/>
          </a:xfrm>
          <a:prstGeom prst="rect">
            <a:avLst/>
          </a:prstGeom>
        </p:spPr>
      </p:pic>
      <p:pic>
        <p:nvPicPr>
          <p:cNvPr id="10" name="图片 9" descr="20170312101824596"/>
          <p:cNvPicPr>
            <a:picLocks noChangeAspect="1"/>
          </p:cNvPicPr>
          <p:nvPr/>
        </p:nvPicPr>
        <p:blipFill>
          <a:blip r:embed="rId4"/>
          <a:stretch>
            <a:fillRect/>
          </a:stretch>
        </p:blipFill>
        <p:spPr>
          <a:xfrm>
            <a:off x="950595" y="2896235"/>
            <a:ext cx="5900420" cy="542925"/>
          </a:xfrm>
          <a:prstGeom prst="rect">
            <a:avLst/>
          </a:prstGeom>
        </p:spPr>
      </p:pic>
      <p:pic>
        <p:nvPicPr>
          <p:cNvPr id="11" name="图片 10" descr="20170312103146586"/>
          <p:cNvPicPr>
            <a:picLocks noChangeAspect="1"/>
          </p:cNvPicPr>
          <p:nvPr/>
        </p:nvPicPr>
        <p:blipFill>
          <a:blip r:embed="rId5"/>
          <a:stretch>
            <a:fillRect/>
          </a:stretch>
        </p:blipFill>
        <p:spPr>
          <a:xfrm>
            <a:off x="915670" y="3646170"/>
            <a:ext cx="5899785" cy="484505"/>
          </a:xfrm>
          <a:prstGeom prst="rect">
            <a:avLst/>
          </a:prstGeom>
        </p:spPr>
      </p:pic>
      <p:pic>
        <p:nvPicPr>
          <p:cNvPr id="12" name="图片 11" descr="20170312103601015"/>
          <p:cNvPicPr>
            <a:picLocks noChangeAspect="1"/>
          </p:cNvPicPr>
          <p:nvPr/>
        </p:nvPicPr>
        <p:blipFill>
          <a:blip r:embed="rId6"/>
          <a:stretch>
            <a:fillRect/>
          </a:stretch>
        </p:blipFill>
        <p:spPr>
          <a:xfrm>
            <a:off x="950595" y="4415155"/>
            <a:ext cx="5899785" cy="575945"/>
          </a:xfrm>
          <a:prstGeom prst="rect">
            <a:avLst/>
          </a:prstGeom>
        </p:spPr>
      </p:pic>
      <p:pic>
        <p:nvPicPr>
          <p:cNvPr id="13" name="图片 12" descr="20170312103827419"/>
          <p:cNvPicPr>
            <a:picLocks noChangeAspect="1"/>
          </p:cNvPicPr>
          <p:nvPr/>
        </p:nvPicPr>
        <p:blipFill>
          <a:blip r:embed="rId7"/>
          <a:stretch>
            <a:fillRect/>
          </a:stretch>
        </p:blipFill>
        <p:spPr>
          <a:xfrm>
            <a:off x="949960" y="5339715"/>
            <a:ext cx="5831840" cy="581660"/>
          </a:xfrm>
          <a:prstGeom prst="rect">
            <a:avLst/>
          </a:prstGeom>
        </p:spPr>
      </p:pic>
      <p:pic>
        <p:nvPicPr>
          <p:cNvPr id="14" name="图片 13" descr="BQ(3VINBVW3$BQDY4R%3(SH"/>
          <p:cNvPicPr>
            <a:picLocks noChangeAspect="1"/>
          </p:cNvPicPr>
          <p:nvPr/>
        </p:nvPicPr>
        <p:blipFill>
          <a:blip r:embed="rId8"/>
          <a:stretch>
            <a:fillRect/>
          </a:stretch>
        </p:blipFill>
        <p:spPr>
          <a:xfrm>
            <a:off x="7183120" y="2788285"/>
            <a:ext cx="4117975" cy="2213610"/>
          </a:xfrm>
          <a:prstGeom prst="rect">
            <a:avLst/>
          </a:prstGeom>
        </p:spPr>
      </p:pic>
      <p:pic>
        <p:nvPicPr>
          <p:cNvPr id="15" name="图片 14" descr="C01Y3[U`LRFJN_L_SYS9M~V"/>
          <p:cNvPicPr>
            <a:picLocks noChangeAspect="1"/>
          </p:cNvPicPr>
          <p:nvPr/>
        </p:nvPicPr>
        <p:blipFill>
          <a:blip r:embed="rId9"/>
          <a:stretch>
            <a:fillRect/>
          </a:stretch>
        </p:blipFill>
        <p:spPr>
          <a:xfrm>
            <a:off x="7273290" y="5001895"/>
            <a:ext cx="3937000" cy="1125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04</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24915" y="1654175"/>
            <a:ext cx="10447020" cy="368300"/>
          </a:xfrm>
          <a:prstGeom prst="rect">
            <a:avLst/>
          </a:prstGeom>
          <a:noFill/>
        </p:spPr>
        <p:txBody>
          <a:bodyPr wrap="square" rtlCol="0">
            <a:spAutoFit/>
          </a:bodyPr>
          <a:p>
            <a:r>
              <a:rPr lang="zh-CN" altLang="en-US" b="1"/>
              <a:t>Dijkstra算法</a:t>
            </a:r>
            <a:endParaRPr lang="zh-CN" altLang="en-US" b="1"/>
          </a:p>
        </p:txBody>
      </p:sp>
      <p:sp>
        <p:nvSpPr>
          <p:cNvPr id="8" name="文本框 7"/>
          <p:cNvSpPr txBox="1"/>
          <p:nvPr/>
        </p:nvSpPr>
        <p:spPr>
          <a:xfrm>
            <a:off x="1224915" y="2083435"/>
            <a:ext cx="10254615" cy="2861310"/>
          </a:xfrm>
          <a:prstGeom prst="rect">
            <a:avLst/>
          </a:prstGeom>
          <a:noFill/>
        </p:spPr>
        <p:txBody>
          <a:bodyPr wrap="square" rtlCol="0">
            <a:spAutoFit/>
          </a:bodyPr>
          <a:p>
            <a:r>
              <a:rPr lang="zh-CN" altLang="en-US"/>
              <a:t>采用的是贪心算法的策略</a:t>
            </a:r>
            <a:endParaRPr lang="zh-CN" altLang="en-US"/>
          </a:p>
          <a:p>
            <a:endParaRPr lang="zh-CN" altLang="en-US"/>
          </a:p>
          <a:p>
            <a:r>
              <a:rPr lang="zh-CN" altLang="en-US" b="1"/>
              <a:t>算法思想：</a:t>
            </a:r>
            <a:endParaRPr lang="zh-CN" altLang="en-US" b="1"/>
          </a:p>
          <a:p>
            <a:r>
              <a:rPr lang="zh-CN" altLang="en-US"/>
              <a:t>1、将所有顶点分为两部分：已知最短路程的顶点集合P和未知最短路程的顶点集合Q。用vis[i]表示，如果vis[i]=1则表示这个顶点在集合P中，反之顶点在集合Q中。</a:t>
            </a:r>
            <a:endParaRPr lang="zh-CN" altLang="en-US"/>
          </a:p>
          <a:p>
            <a:r>
              <a:rPr lang="zh-CN" altLang="en-US"/>
              <a:t>2、设置源点s到自己的最短路径为0。其余按照实际情况进行设置。</a:t>
            </a:r>
            <a:endParaRPr lang="zh-CN" altLang="en-US"/>
          </a:p>
          <a:p>
            <a:r>
              <a:rPr lang="zh-CN" altLang="en-US"/>
              <a:t>3、在集合Q的所有定点中选择一个离源点s最近的顶点加入到集合P。并考察所有以点u为起点的边，对每一条边进行松弛操作。</a:t>
            </a:r>
            <a:endParaRPr lang="zh-CN" altLang="en-US"/>
          </a:p>
          <a:p>
            <a:r>
              <a:rPr lang="zh-CN" altLang="en-US"/>
              <a:t>4、重复第三步，如果集合Q为空，算法结束。最终dis数组中的值就是源点到所有顶点的最短路径。</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04</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24915" y="1161415"/>
            <a:ext cx="10447020" cy="368300"/>
          </a:xfrm>
          <a:prstGeom prst="rect">
            <a:avLst/>
          </a:prstGeom>
          <a:noFill/>
        </p:spPr>
        <p:txBody>
          <a:bodyPr wrap="square" rtlCol="0">
            <a:spAutoFit/>
          </a:bodyPr>
          <a:p>
            <a:r>
              <a:rPr lang="zh-CN" altLang="en-US" b="1"/>
              <a:t>Dijkstra算法（一般写法）</a:t>
            </a:r>
            <a:endParaRPr lang="zh-CN" altLang="en-US" b="1"/>
          </a:p>
        </p:txBody>
      </p:sp>
      <p:sp>
        <p:nvSpPr>
          <p:cNvPr id="8" name="文本框 7"/>
          <p:cNvSpPr txBox="1"/>
          <p:nvPr/>
        </p:nvSpPr>
        <p:spPr>
          <a:xfrm>
            <a:off x="1224915" y="2083435"/>
            <a:ext cx="2348230" cy="922020"/>
          </a:xfrm>
          <a:prstGeom prst="rect">
            <a:avLst/>
          </a:prstGeom>
          <a:noFill/>
        </p:spPr>
        <p:txBody>
          <a:bodyPr wrap="square" rtlCol="0">
            <a:spAutoFit/>
          </a:bodyPr>
          <a:p>
            <a:r>
              <a:rPr lang="zh-CN" altLang="en-US"/>
              <a:t>邻接矩阵写法</a:t>
            </a:r>
            <a:endParaRPr lang="zh-CN" altLang="en-US"/>
          </a:p>
          <a:p>
            <a:endParaRPr lang="zh-CN" altLang="en-US"/>
          </a:p>
          <a:p>
            <a:endParaRPr lang="zh-CN" altLang="en-US"/>
          </a:p>
        </p:txBody>
      </p:sp>
      <p:pic>
        <p:nvPicPr>
          <p:cNvPr id="4" name="图片 3" descr="MR_EZC2NNI70DM0`Z(T}F9O"/>
          <p:cNvPicPr>
            <a:picLocks noChangeAspect="1"/>
          </p:cNvPicPr>
          <p:nvPr/>
        </p:nvPicPr>
        <p:blipFill>
          <a:blip r:embed="rId2"/>
          <a:stretch>
            <a:fillRect/>
          </a:stretch>
        </p:blipFill>
        <p:spPr>
          <a:xfrm>
            <a:off x="949960" y="2440305"/>
            <a:ext cx="5238750" cy="4084955"/>
          </a:xfrm>
          <a:prstGeom prst="rect">
            <a:avLst/>
          </a:prstGeom>
        </p:spPr>
      </p:pic>
      <p:sp>
        <p:nvSpPr>
          <p:cNvPr id="5" name="文本框 4"/>
          <p:cNvSpPr txBox="1"/>
          <p:nvPr/>
        </p:nvSpPr>
        <p:spPr>
          <a:xfrm>
            <a:off x="7181215" y="2083435"/>
            <a:ext cx="4747260" cy="368300"/>
          </a:xfrm>
          <a:prstGeom prst="rect">
            <a:avLst/>
          </a:prstGeom>
          <a:noFill/>
        </p:spPr>
        <p:txBody>
          <a:bodyPr wrap="square" rtlCol="0">
            <a:spAutoFit/>
          </a:bodyPr>
          <a:p>
            <a:r>
              <a:rPr lang="zh-CN" altLang="en-US"/>
              <a:t>邻接表写法</a:t>
            </a:r>
            <a:endParaRPr lang="zh-CN" altLang="en-US"/>
          </a:p>
        </p:txBody>
      </p:sp>
      <p:pic>
        <p:nvPicPr>
          <p:cNvPr id="9" name="图片 8" descr="3JD{LWOAW%LJW_T_GYIUKAQ"/>
          <p:cNvPicPr>
            <a:picLocks noChangeAspect="1"/>
          </p:cNvPicPr>
          <p:nvPr/>
        </p:nvPicPr>
        <p:blipFill>
          <a:blip r:embed="rId3"/>
          <a:stretch>
            <a:fillRect/>
          </a:stretch>
        </p:blipFill>
        <p:spPr>
          <a:xfrm>
            <a:off x="6430010" y="3005455"/>
            <a:ext cx="5408295" cy="2886075"/>
          </a:xfrm>
          <a:prstGeom prst="rect">
            <a:avLst/>
          </a:prstGeom>
        </p:spPr>
      </p:pic>
      <p:sp>
        <p:nvSpPr>
          <p:cNvPr id="10" name="文本框 9"/>
          <p:cNvSpPr txBox="1"/>
          <p:nvPr/>
        </p:nvSpPr>
        <p:spPr>
          <a:xfrm>
            <a:off x="1224915" y="1643380"/>
            <a:ext cx="8134985" cy="368300"/>
          </a:xfrm>
          <a:prstGeom prst="rect">
            <a:avLst/>
          </a:prstGeom>
          <a:noFill/>
        </p:spPr>
        <p:txBody>
          <a:bodyPr wrap="square" rtlCol="0">
            <a:spAutoFit/>
          </a:bodyPr>
          <a:p>
            <a:r>
              <a:rPr lang="zh-CN" altLang="en-US"/>
              <a:t>时间复杂度（</a:t>
            </a:r>
            <a:r>
              <a:rPr lang="en-US" altLang="zh-CN"/>
              <a:t>N^2</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04</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14755" y="1197610"/>
            <a:ext cx="10447020" cy="368300"/>
          </a:xfrm>
          <a:prstGeom prst="rect">
            <a:avLst/>
          </a:prstGeom>
          <a:noFill/>
        </p:spPr>
        <p:txBody>
          <a:bodyPr wrap="square" rtlCol="0">
            <a:spAutoFit/>
          </a:bodyPr>
          <a:p>
            <a:r>
              <a:rPr lang="zh-CN" altLang="en-US" b="1"/>
              <a:t>Dijkstra算法</a:t>
            </a:r>
            <a:endParaRPr lang="zh-CN" altLang="en-US" b="1"/>
          </a:p>
        </p:txBody>
      </p:sp>
      <p:sp>
        <p:nvSpPr>
          <p:cNvPr id="10" name="文本框 9"/>
          <p:cNvSpPr txBox="1"/>
          <p:nvPr/>
        </p:nvSpPr>
        <p:spPr>
          <a:xfrm>
            <a:off x="2793365" y="1197610"/>
            <a:ext cx="6338570" cy="368300"/>
          </a:xfrm>
          <a:prstGeom prst="rect">
            <a:avLst/>
          </a:prstGeom>
          <a:noFill/>
        </p:spPr>
        <p:txBody>
          <a:bodyPr wrap="square" rtlCol="0">
            <a:spAutoFit/>
          </a:bodyPr>
          <a:p>
            <a:r>
              <a:rPr lang="zh-CN" altLang="en-US"/>
              <a:t>堆优化</a:t>
            </a:r>
            <a:r>
              <a:rPr lang="en-US" altLang="zh-CN"/>
              <a:t>+</a:t>
            </a:r>
            <a:r>
              <a:rPr lang="zh-CN" altLang="en-US"/>
              <a:t>邻接表</a:t>
            </a:r>
            <a:r>
              <a:rPr lang="en-US" altLang="zh-CN"/>
              <a:t>      </a:t>
            </a:r>
            <a:r>
              <a:rPr lang="zh-CN" altLang="en-US"/>
              <a:t>时间复杂度（</a:t>
            </a:r>
            <a:r>
              <a:rPr lang="en-US" altLang="zh-CN"/>
              <a:t>NlogN</a:t>
            </a:r>
            <a:r>
              <a:rPr lang="zh-CN" altLang="en-US"/>
              <a:t>）</a:t>
            </a:r>
            <a:endParaRPr lang="zh-CN" altLang="en-US"/>
          </a:p>
        </p:txBody>
      </p:sp>
      <p:pic>
        <p:nvPicPr>
          <p:cNvPr id="12" name="图片 11"/>
          <p:cNvPicPr>
            <a:picLocks noChangeAspect="1"/>
          </p:cNvPicPr>
          <p:nvPr/>
        </p:nvPicPr>
        <p:blipFill>
          <a:blip r:embed="rId2"/>
          <a:stretch>
            <a:fillRect/>
          </a:stretch>
        </p:blipFill>
        <p:spPr>
          <a:xfrm>
            <a:off x="2872740" y="1870710"/>
            <a:ext cx="4518660" cy="4251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04</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14755" y="1197610"/>
            <a:ext cx="10447020" cy="368300"/>
          </a:xfrm>
          <a:prstGeom prst="rect">
            <a:avLst/>
          </a:prstGeom>
          <a:noFill/>
        </p:spPr>
        <p:txBody>
          <a:bodyPr wrap="square" rtlCol="0">
            <a:spAutoFit/>
          </a:bodyPr>
          <a:p>
            <a:r>
              <a:rPr lang="en-US" altLang="zh-CN" b="1"/>
              <a:t>A*</a:t>
            </a:r>
            <a:r>
              <a:rPr lang="zh-CN" altLang="en-US" b="1"/>
              <a:t>算法</a:t>
            </a:r>
            <a:endParaRPr lang="zh-CN" altLang="en-US" b="1"/>
          </a:p>
        </p:txBody>
      </p:sp>
      <p:pic>
        <p:nvPicPr>
          <p:cNvPr id="5" name="图片 4" descr="47L0TE[M$610ED1C[NBM8@Y"/>
          <p:cNvPicPr>
            <a:picLocks noChangeAspect="1"/>
          </p:cNvPicPr>
          <p:nvPr/>
        </p:nvPicPr>
        <p:blipFill>
          <a:blip r:embed="rId2"/>
          <a:stretch>
            <a:fillRect/>
          </a:stretch>
        </p:blipFill>
        <p:spPr>
          <a:xfrm>
            <a:off x="1214755" y="1569720"/>
            <a:ext cx="7470775" cy="5034915"/>
          </a:xfrm>
          <a:prstGeom prst="rect">
            <a:avLst/>
          </a:prstGeom>
        </p:spPr>
      </p:pic>
      <p:pic>
        <p:nvPicPr>
          <p:cNvPr id="9" name="图片 8"/>
          <p:cNvPicPr>
            <a:picLocks noChangeAspect="1"/>
          </p:cNvPicPr>
          <p:nvPr/>
        </p:nvPicPr>
        <p:blipFill>
          <a:blip r:embed="rId3"/>
          <a:stretch>
            <a:fillRect/>
          </a:stretch>
        </p:blipFill>
        <p:spPr>
          <a:xfrm>
            <a:off x="5932170" y="122555"/>
            <a:ext cx="5725795" cy="3750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04</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14755" y="1197610"/>
            <a:ext cx="10447020" cy="368300"/>
          </a:xfrm>
          <a:prstGeom prst="rect">
            <a:avLst/>
          </a:prstGeom>
          <a:noFill/>
        </p:spPr>
        <p:txBody>
          <a:bodyPr wrap="square" rtlCol="0">
            <a:spAutoFit/>
          </a:bodyPr>
          <a:p>
            <a:r>
              <a:rPr lang="en-US" altLang="zh-CN" b="1"/>
              <a:t>A*</a:t>
            </a:r>
            <a:r>
              <a:rPr lang="zh-CN" altLang="en-US" b="1"/>
              <a:t>算法</a:t>
            </a:r>
            <a:endParaRPr lang="zh-CN" altLang="en-US" b="1"/>
          </a:p>
        </p:txBody>
      </p:sp>
      <p:pic>
        <p:nvPicPr>
          <p:cNvPr id="4" name="图片 3" descr="Q7TXGDCBM}_E9`N%98YFEX5"/>
          <p:cNvPicPr>
            <a:picLocks noChangeAspect="1"/>
          </p:cNvPicPr>
          <p:nvPr/>
        </p:nvPicPr>
        <p:blipFill>
          <a:blip r:embed="rId2"/>
          <a:stretch>
            <a:fillRect/>
          </a:stretch>
        </p:blipFill>
        <p:spPr>
          <a:xfrm>
            <a:off x="1018540" y="1694180"/>
            <a:ext cx="10534650" cy="3486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flipH="1" flipV="1">
            <a:off x="7384859" y="0"/>
            <a:ext cx="4788089" cy="3007902"/>
          </a:xfrm>
          <a:prstGeom prst="rect">
            <a:avLst/>
          </a:prstGeom>
        </p:spPr>
      </p:pic>
      <p:pic>
        <p:nvPicPr>
          <p:cNvPr id="9" name="图片 8"/>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504" y="3962762"/>
            <a:ext cx="3961905" cy="2895238"/>
          </a:xfrm>
          <a:prstGeom prst="rect">
            <a:avLst/>
          </a:prstGeom>
        </p:spPr>
      </p:pic>
      <p:sp>
        <p:nvSpPr>
          <p:cNvPr id="8" name="矩形 7"/>
          <p:cNvSpPr/>
          <p:nvPr/>
        </p:nvSpPr>
        <p:spPr>
          <a:xfrm>
            <a:off x="1638303" y="2000889"/>
            <a:ext cx="9296401" cy="3214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079500" y="2000889"/>
            <a:ext cx="10680700" cy="3587111"/>
            <a:chOff x="1079500" y="2000889"/>
            <a:chExt cx="10680700" cy="3587111"/>
          </a:xfrm>
        </p:grpSpPr>
        <p:grpSp>
          <p:nvGrpSpPr>
            <p:cNvPr id="5" name="组合 4"/>
            <p:cNvGrpSpPr/>
            <p:nvPr/>
          </p:nvGrpSpPr>
          <p:grpSpPr>
            <a:xfrm>
              <a:off x="1079500" y="2000889"/>
              <a:ext cx="10680700" cy="3587111"/>
              <a:chOff x="736600" y="1784989"/>
              <a:chExt cx="10680700" cy="3587111"/>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0541" t="7750" r="8124" b="15939"/>
              <a:stretch>
                <a:fillRect/>
              </a:stretch>
            </p:blipFill>
            <p:spPr>
              <a:xfrm>
                <a:off x="736600" y="1784989"/>
                <a:ext cx="10680700" cy="3587111"/>
              </a:xfrm>
              <a:prstGeom prst="rect">
                <a:avLst/>
              </a:prstGeom>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b="47222"/>
              <a:stretch>
                <a:fillRect/>
              </a:stretch>
            </p:blipFill>
            <p:spPr>
              <a:xfrm rot="16200000">
                <a:off x="1213695" y="1866698"/>
                <a:ext cx="3288679" cy="3125262"/>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51296"/>
              <a:stretch>
                <a:fillRect/>
              </a:stretch>
            </p:blipFill>
            <p:spPr>
              <a:xfrm rot="16200000">
                <a:off x="7574605" y="1982788"/>
                <a:ext cx="3214997" cy="2819400"/>
              </a:xfrm>
              <a:prstGeom prst="rect">
                <a:avLst/>
              </a:prstGeom>
            </p:spPr>
          </p:pic>
        </p:grpSp>
        <p:sp>
          <p:nvSpPr>
            <p:cNvPr id="10" name="文本框 9"/>
            <p:cNvSpPr txBox="1"/>
            <p:nvPr/>
          </p:nvSpPr>
          <p:spPr>
            <a:xfrm>
              <a:off x="1655158" y="2000889"/>
              <a:ext cx="896165" cy="768350"/>
            </a:xfrm>
            <a:prstGeom prst="rect">
              <a:avLst/>
            </a:prstGeom>
            <a:noFill/>
          </p:spPr>
          <p:txBody>
            <a:bodyPr wrap="square" rtlCol="0">
              <a:spAutoFit/>
            </a:bodyPr>
            <a:lstStyle/>
            <a:p>
              <a:r>
                <a:rPr lang="en-US" altLang="zh-CN" sz="4400" b="1" dirty="0">
                  <a:solidFill>
                    <a:schemeClr val="tx1">
                      <a:lumMod val="65000"/>
                      <a:lumOff val="35000"/>
                    </a:schemeClr>
                  </a:solidFill>
                  <a:latin typeface="微软雅黑" panose="020B0503020204020204" pitchFamily="34" charset="-122"/>
                  <a:ea typeface="微软雅黑" panose="020B0503020204020204" pitchFamily="34" charset="-122"/>
                </a:rPr>
                <a:t>03</a:t>
              </a:r>
              <a:endPar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4865161" y="3864384"/>
            <a:ext cx="3148546" cy="521970"/>
          </a:xfrm>
          <a:prstGeom prst="rect">
            <a:avLst/>
          </a:prstGeom>
          <a:noFill/>
        </p:spPr>
        <p:txBody>
          <a:bodyPr wrap="square" rtlCol="0">
            <a:spAutoFit/>
          </a:bodyPr>
          <a:lstStyle/>
          <a:p>
            <a:pPr algn="ctr"/>
            <a:r>
              <a:rPr lang="zh-CN" altLang="en-US" sz="2800" b="1" dirty="0">
                <a:solidFill>
                  <a:srgbClr val="1B70B0"/>
                </a:solidFill>
                <a:latin typeface="微软雅黑" panose="020B0503020204020204" pitchFamily="34" charset="-122"/>
                <a:ea typeface="微软雅黑" panose="020B0503020204020204" pitchFamily="34" charset="-122"/>
                <a:sym typeface="+mn-ea"/>
              </a:rPr>
              <a:t>具体功能的实现</a:t>
            </a:r>
            <a:endParaRPr lang="zh-CN" altLang="en-US" sz="2800" b="1" dirty="0">
              <a:solidFill>
                <a:srgbClr val="6ABBDF"/>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419783" y="2407118"/>
            <a:ext cx="1274211" cy="1569660"/>
          </a:xfrm>
          <a:prstGeom prst="rect">
            <a:avLst/>
          </a:prstGeom>
          <a:noFill/>
        </p:spPr>
        <p:txBody>
          <a:bodyPr wrap="square" rtlCol="0">
            <a:spAutoFit/>
          </a:bodyPr>
          <a:lstStyle/>
          <a:p>
            <a:r>
              <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叁</a:t>
            </a:r>
            <a:endPar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27" name="文本框 26"/>
          <p:cNvSpPr txBox="1"/>
          <p:nvPr/>
        </p:nvSpPr>
        <p:spPr>
          <a:xfrm>
            <a:off x="4763566" y="3105385"/>
            <a:ext cx="3591774"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第          部分</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3" presetClass="entr" presetSubtype="36"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strVal val="(6*min(max(#ppt_w*#ppt_h,.3),1)-7.4)/-.7*#ppt_w"/>
                                          </p:val>
                                        </p:tav>
                                        <p:tav tm="100000">
                                          <p:val>
                                            <p:strVal val="#ppt_w"/>
                                          </p:val>
                                        </p:tav>
                                      </p:tavLst>
                                    </p:anim>
                                    <p:anim calcmode="lin" valueType="num">
                                      <p:cBhvr>
                                        <p:cTn id="27" dur="500" fill="hold"/>
                                        <p:tgtEl>
                                          <p:spTgt spid="26"/>
                                        </p:tgtEl>
                                        <p:attrNameLst>
                                          <p:attrName>ppt_h</p:attrName>
                                        </p:attrNameLst>
                                      </p:cBhvr>
                                      <p:tavLst>
                                        <p:tav tm="0">
                                          <p:val>
                                            <p:strVal val="(6*min(max(#ppt_w*#ppt_h,.3),1)-7.4)/-.7*#ppt_h"/>
                                          </p:val>
                                        </p:tav>
                                        <p:tav tm="100000">
                                          <p:val>
                                            <p:strVal val="#ppt_h"/>
                                          </p:val>
                                        </p:tav>
                                      </p:tavLst>
                                    </p:anim>
                                    <p:anim calcmode="lin" valueType="num">
                                      <p:cBhvr>
                                        <p:cTn id="28" dur="500" fill="hold"/>
                                        <p:tgtEl>
                                          <p:spTgt spid="26"/>
                                        </p:tgtEl>
                                        <p:attrNameLst>
                                          <p:attrName>ppt_x</p:attrName>
                                        </p:attrNameLst>
                                      </p:cBhvr>
                                      <p:tavLst>
                                        <p:tav tm="0">
                                          <p:val>
                                            <p:fltVal val="0.5"/>
                                          </p:val>
                                        </p:tav>
                                        <p:tav tm="100000">
                                          <p:val>
                                            <p:strVal val="#ppt_x"/>
                                          </p:val>
                                        </p:tav>
                                      </p:tavLst>
                                    </p:anim>
                                    <p:anim calcmode="lin" valueType="num">
                                      <p:cBhvr>
                                        <p:cTn id="29"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0800000">
            <a:off x="-10180" y="2324100"/>
            <a:ext cx="10297180" cy="4533900"/>
            <a:chOff x="1844839" y="0"/>
            <a:chExt cx="10297180" cy="4533900"/>
          </a:xfrm>
        </p:grpSpPr>
        <p:pic>
          <p:nvPicPr>
            <p:cNvPr id="37" name="图片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4839" y="1"/>
              <a:ext cx="4915575" cy="1248680"/>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948807" y="0"/>
              <a:ext cx="6193212" cy="4533900"/>
            </a:xfrm>
            <a:prstGeom prst="rect">
              <a:avLst/>
            </a:prstGeom>
          </p:spPr>
        </p:pic>
      </p:grpSp>
      <p:sp>
        <p:nvSpPr>
          <p:cNvPr id="40" name="矩形 39"/>
          <p:cNvSpPr/>
          <p:nvPr/>
        </p:nvSpPr>
        <p:spPr>
          <a:xfrm>
            <a:off x="-10180" y="0"/>
            <a:ext cx="1220218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269069" y="511689"/>
            <a:ext cx="5461843" cy="835847"/>
            <a:chOff x="-4071531" y="190182"/>
            <a:chExt cx="5461843" cy="835847"/>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2184" y="-14992"/>
              <a:ext cx="797627" cy="1284415"/>
            </a:xfrm>
            <a:prstGeom prst="rect">
              <a:avLst/>
            </a:prstGeom>
          </p:spPr>
        </p:pic>
        <p:cxnSp>
          <p:nvCxnSpPr>
            <p:cNvPr id="30" name="直接连接符 29"/>
            <p:cNvCxnSpPr/>
            <p:nvPr/>
          </p:nvCxnSpPr>
          <p:spPr>
            <a:xfrm>
              <a:off x="-4071531" y="1026029"/>
              <a:ext cx="5461843"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127250" y="1026029"/>
              <a:ext cx="1618912"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3624457" y="-64874"/>
              <a:ext cx="835847" cy="1345960"/>
            </a:xfrm>
            <a:prstGeom prst="rect">
              <a:avLst/>
            </a:prstGeom>
          </p:spPr>
        </p:pic>
      </p:grpSp>
      <p:sp>
        <p:nvSpPr>
          <p:cNvPr id="34" name="文本框 33"/>
          <p:cNvSpPr txBox="1"/>
          <p:nvPr/>
        </p:nvSpPr>
        <p:spPr>
          <a:xfrm>
            <a:off x="5104050" y="520235"/>
            <a:ext cx="2157965" cy="769441"/>
          </a:xfrm>
          <a:prstGeom prst="rect">
            <a:avLst/>
          </a:prstGeom>
          <a:noFill/>
        </p:spPr>
        <p:txBody>
          <a:bodyPr wrap="square" rtlCol="0">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目    录</a:t>
            </a:r>
            <a:endPar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81974" y="1816100"/>
            <a:ext cx="2019300" cy="4445000"/>
            <a:chOff x="881974" y="1816100"/>
            <a:chExt cx="2019300" cy="4445000"/>
          </a:xfrm>
        </p:grpSpPr>
        <p:grpSp>
          <p:nvGrpSpPr>
            <p:cNvPr id="7" name="组合 6"/>
            <p:cNvGrpSpPr/>
            <p:nvPr/>
          </p:nvGrpSpPr>
          <p:grpSpPr>
            <a:xfrm>
              <a:off x="881974" y="1816100"/>
              <a:ext cx="2019300" cy="4445000"/>
              <a:chOff x="1440774" y="1816100"/>
              <a:chExt cx="2019300" cy="4445000"/>
            </a:xfrm>
          </p:grpSpPr>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6331" b="14886"/>
              <a:stretch>
                <a:fillRect/>
              </a:stretch>
            </p:blipFill>
            <p:spPr>
              <a:xfrm>
                <a:off x="1440774" y="1816100"/>
                <a:ext cx="2019300" cy="4445000"/>
              </a:xfrm>
              <a:prstGeom prst="rect">
                <a:avLst/>
              </a:prstGeom>
            </p:spPr>
          </p:pic>
          <p:sp>
            <p:nvSpPr>
              <p:cNvPr id="5" name="矩形 4"/>
              <p:cNvSpPr/>
              <p:nvPr/>
            </p:nvSpPr>
            <p:spPr>
              <a:xfrm>
                <a:off x="1738550" y="1905000"/>
                <a:ext cx="1423749" cy="3876305"/>
              </a:xfrm>
              <a:prstGeom prst="rect">
                <a:avLst/>
              </a:prstGeom>
              <a:solidFill>
                <a:schemeClr val="bg1"/>
              </a:solidFill>
              <a:ln>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t="54314"/>
              <a:stretch>
                <a:fillRect/>
              </a:stretch>
            </p:blipFill>
            <p:spPr>
              <a:xfrm>
                <a:off x="1738550" y="4610100"/>
                <a:ext cx="1423749" cy="1171205"/>
              </a:xfrm>
              <a:prstGeom prst="rect">
                <a:avLst/>
              </a:prstGeom>
              <a:ln>
                <a:noFill/>
              </a:ln>
            </p:spPr>
          </p:pic>
        </p:grpSp>
        <p:sp>
          <p:nvSpPr>
            <p:cNvPr id="33" name="文本框 32"/>
            <p:cNvSpPr txBox="1"/>
            <p:nvPr/>
          </p:nvSpPr>
          <p:spPr>
            <a:xfrm>
              <a:off x="1582417" y="2746118"/>
              <a:ext cx="668318" cy="267652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rPr>
                <a:t>问题描述与分析</a:t>
              </a:r>
              <a:endParaRPr lang="zh-CN" altLang="en-US" sz="2400" b="1" dirty="0">
                <a:solidFill>
                  <a:srgbClr val="1B70B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490661" y="2023675"/>
              <a:ext cx="668318"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壹</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41" name="文本框 40"/>
            <p:cNvSpPr txBox="1"/>
            <p:nvPr/>
          </p:nvSpPr>
          <p:spPr>
            <a:xfrm>
              <a:off x="1885848" y="2813050"/>
              <a:ext cx="398145" cy="1816100"/>
            </a:xfrm>
            <a:prstGeom prst="rect">
              <a:avLst/>
            </a:prstGeom>
            <a:noFill/>
          </p:spPr>
          <p:txBody>
            <a:bodyPr vert="eaVert" wrap="square" rtlCol="0">
              <a:spAutoFit/>
            </a:bodyPr>
            <a:lstStyle/>
            <a:p>
              <a:r>
                <a:rPr lang="en-US" altLang="zh-CN" sz="1400" b="1" dirty="0">
                  <a:solidFill>
                    <a:schemeClr val="bg1">
                      <a:lumMod val="85000"/>
                    </a:schemeClr>
                  </a:solidFill>
                  <a:latin typeface="微软雅黑" panose="020B0503020204020204" pitchFamily="34" charset="-122"/>
                  <a:ea typeface="微软雅黑" panose="020B0503020204020204" pitchFamily="34" charset="-122"/>
                </a:rPr>
                <a:t>question</a:t>
              </a:r>
              <a:endParaRPr lang="zh-CN" altLang="en-US" sz="1400" b="1"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971293" y="1816100"/>
            <a:ext cx="2019300" cy="4445000"/>
            <a:chOff x="2971293" y="1816100"/>
            <a:chExt cx="2019300" cy="4445000"/>
          </a:xfrm>
        </p:grpSpPr>
        <p:grpSp>
          <p:nvGrpSpPr>
            <p:cNvPr id="8" name="组合 7"/>
            <p:cNvGrpSpPr/>
            <p:nvPr/>
          </p:nvGrpSpPr>
          <p:grpSpPr>
            <a:xfrm>
              <a:off x="2971293" y="1816100"/>
              <a:ext cx="2019300" cy="4445000"/>
              <a:chOff x="1440774" y="1816100"/>
              <a:chExt cx="2019300" cy="4445000"/>
            </a:xfrm>
          </p:grpSpPr>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6331" b="14886"/>
              <a:stretch>
                <a:fillRect/>
              </a:stretch>
            </p:blipFill>
            <p:spPr>
              <a:xfrm>
                <a:off x="1440774" y="1816100"/>
                <a:ext cx="2019300" cy="4445000"/>
              </a:xfrm>
              <a:prstGeom prst="rect">
                <a:avLst/>
              </a:prstGeom>
            </p:spPr>
          </p:pic>
          <p:sp>
            <p:nvSpPr>
              <p:cNvPr id="10" name="矩形 9"/>
              <p:cNvSpPr/>
              <p:nvPr/>
            </p:nvSpPr>
            <p:spPr>
              <a:xfrm>
                <a:off x="1738550" y="1905000"/>
                <a:ext cx="1423749" cy="3876305"/>
              </a:xfrm>
              <a:prstGeom prst="rect">
                <a:avLst/>
              </a:prstGeom>
              <a:solidFill>
                <a:schemeClr val="bg1"/>
              </a:solidFill>
              <a:ln>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t="54314"/>
              <a:stretch>
                <a:fillRect/>
              </a:stretch>
            </p:blipFill>
            <p:spPr>
              <a:xfrm>
                <a:off x="1738550" y="4610100"/>
                <a:ext cx="1423749" cy="1171205"/>
              </a:xfrm>
              <a:prstGeom prst="rect">
                <a:avLst/>
              </a:prstGeom>
              <a:ln>
                <a:noFill/>
              </a:ln>
            </p:spPr>
          </p:pic>
        </p:grpSp>
        <p:sp>
          <p:nvSpPr>
            <p:cNvPr id="42" name="文本框 41"/>
            <p:cNvSpPr txBox="1"/>
            <p:nvPr/>
          </p:nvSpPr>
          <p:spPr>
            <a:xfrm>
              <a:off x="3718778" y="2746118"/>
              <a:ext cx="668318" cy="1568450"/>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rPr>
                <a:t>算法设计</a:t>
              </a:r>
              <a:endParaRPr lang="zh-CN" altLang="en-US" sz="2400" b="1" dirty="0">
                <a:solidFill>
                  <a:srgbClr val="1B70B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3627022" y="2023675"/>
              <a:ext cx="668318"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贰</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44" name="文本框 43"/>
            <p:cNvSpPr txBox="1"/>
            <p:nvPr/>
          </p:nvSpPr>
          <p:spPr>
            <a:xfrm>
              <a:off x="4022209" y="2813050"/>
              <a:ext cx="398145" cy="1816100"/>
            </a:xfrm>
            <a:prstGeom prst="rect">
              <a:avLst/>
            </a:prstGeom>
            <a:noFill/>
          </p:spPr>
          <p:txBody>
            <a:bodyPr vert="eaVert" wrap="square" rtlCol="0">
              <a:spAutoFit/>
            </a:bodyPr>
            <a:lstStyle/>
            <a:p>
              <a:r>
                <a:rPr lang="en-US" altLang="zh-CN" sz="1400" b="1" dirty="0">
                  <a:solidFill>
                    <a:schemeClr val="bg1">
                      <a:lumMod val="85000"/>
                    </a:schemeClr>
                  </a:solidFill>
                  <a:latin typeface="微软雅黑" panose="020B0503020204020204" pitchFamily="34" charset="-122"/>
                  <a:ea typeface="微软雅黑" panose="020B0503020204020204" pitchFamily="34" charset="-122"/>
                </a:rPr>
                <a:t>Algorithm design</a:t>
              </a:r>
              <a:endParaRPr lang="en-US" altLang="zh-CN" sz="1400" b="1"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5060612" y="1816100"/>
            <a:ext cx="2019300" cy="4445000"/>
            <a:chOff x="5060612" y="1816100"/>
            <a:chExt cx="2019300" cy="4445000"/>
          </a:xfrm>
        </p:grpSpPr>
        <p:grpSp>
          <p:nvGrpSpPr>
            <p:cNvPr id="12" name="组合 11"/>
            <p:cNvGrpSpPr/>
            <p:nvPr/>
          </p:nvGrpSpPr>
          <p:grpSpPr>
            <a:xfrm>
              <a:off x="5060612" y="1816100"/>
              <a:ext cx="2019300" cy="4445000"/>
              <a:chOff x="1440774" y="1816100"/>
              <a:chExt cx="2019300" cy="4445000"/>
            </a:xfrm>
          </p:grpSpPr>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t="6331" b="14886"/>
              <a:stretch>
                <a:fillRect/>
              </a:stretch>
            </p:blipFill>
            <p:spPr>
              <a:xfrm>
                <a:off x="1440774" y="1816100"/>
                <a:ext cx="2019300" cy="4445000"/>
              </a:xfrm>
              <a:prstGeom prst="rect">
                <a:avLst/>
              </a:prstGeom>
            </p:spPr>
          </p:pic>
          <p:sp>
            <p:nvSpPr>
              <p:cNvPr id="14" name="矩形 13"/>
              <p:cNvSpPr/>
              <p:nvPr/>
            </p:nvSpPr>
            <p:spPr>
              <a:xfrm>
                <a:off x="1738550" y="1905000"/>
                <a:ext cx="1423749" cy="3876305"/>
              </a:xfrm>
              <a:prstGeom prst="rect">
                <a:avLst/>
              </a:prstGeom>
              <a:solidFill>
                <a:schemeClr val="bg1"/>
              </a:solidFill>
              <a:ln>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t="54314"/>
              <a:stretch>
                <a:fillRect/>
              </a:stretch>
            </p:blipFill>
            <p:spPr>
              <a:xfrm>
                <a:off x="1738550" y="4610100"/>
                <a:ext cx="1423749" cy="1171205"/>
              </a:xfrm>
              <a:prstGeom prst="rect">
                <a:avLst/>
              </a:prstGeom>
              <a:ln>
                <a:noFill/>
              </a:ln>
            </p:spPr>
          </p:pic>
        </p:grpSp>
        <p:sp>
          <p:nvSpPr>
            <p:cNvPr id="45" name="文本框 44"/>
            <p:cNvSpPr txBox="1"/>
            <p:nvPr/>
          </p:nvSpPr>
          <p:spPr>
            <a:xfrm>
              <a:off x="5788322" y="2746118"/>
              <a:ext cx="668318" cy="267652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rPr>
                <a:t>具体功能的实现</a:t>
              </a:r>
              <a:endParaRPr lang="zh-CN" altLang="en-US" sz="2400" b="1" dirty="0">
                <a:solidFill>
                  <a:srgbClr val="1B70B0"/>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5696566" y="2023675"/>
              <a:ext cx="668318"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叁</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47" name="文本框 46"/>
            <p:cNvSpPr txBox="1"/>
            <p:nvPr/>
          </p:nvSpPr>
          <p:spPr>
            <a:xfrm>
              <a:off x="6091852" y="2813050"/>
              <a:ext cx="398145" cy="2967355"/>
            </a:xfrm>
            <a:prstGeom prst="rect">
              <a:avLst/>
            </a:prstGeom>
            <a:noFill/>
          </p:spPr>
          <p:txBody>
            <a:bodyPr vert="eaVert" wrap="square" rtlCol="0">
              <a:spAutoFit/>
            </a:bodyPr>
            <a:lstStyle/>
            <a:p>
              <a:r>
                <a:rPr lang="zh-CN" altLang="en-US" sz="1400" b="1" dirty="0">
                  <a:solidFill>
                    <a:schemeClr val="bg1">
                      <a:lumMod val="85000"/>
                    </a:schemeClr>
                  </a:solidFill>
                  <a:latin typeface="微软雅黑" panose="020B0503020204020204" pitchFamily="34" charset="-122"/>
                  <a:ea typeface="微软雅黑" panose="020B0503020204020204" pitchFamily="34" charset="-122"/>
                </a:rPr>
                <a:t>Realization of specific functions</a:t>
              </a:r>
              <a:endParaRPr lang="zh-CN" altLang="en-US" sz="1400" b="1"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149931" y="1816100"/>
            <a:ext cx="2019300" cy="4445000"/>
            <a:chOff x="7149931" y="1816100"/>
            <a:chExt cx="2019300" cy="4445000"/>
          </a:xfrm>
        </p:grpSpPr>
        <p:grpSp>
          <p:nvGrpSpPr>
            <p:cNvPr id="16" name="组合 15"/>
            <p:cNvGrpSpPr/>
            <p:nvPr/>
          </p:nvGrpSpPr>
          <p:grpSpPr>
            <a:xfrm>
              <a:off x="7149931" y="1816100"/>
              <a:ext cx="2019300" cy="4445000"/>
              <a:chOff x="1440774" y="1816100"/>
              <a:chExt cx="2019300" cy="4445000"/>
            </a:xfrm>
          </p:grpSpPr>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t="6331" b="14886"/>
              <a:stretch>
                <a:fillRect/>
              </a:stretch>
            </p:blipFill>
            <p:spPr>
              <a:xfrm>
                <a:off x="1440774" y="1816100"/>
                <a:ext cx="2019300" cy="4445000"/>
              </a:xfrm>
              <a:prstGeom prst="rect">
                <a:avLst/>
              </a:prstGeom>
            </p:spPr>
          </p:pic>
          <p:sp>
            <p:nvSpPr>
              <p:cNvPr id="18" name="矩形 17"/>
              <p:cNvSpPr/>
              <p:nvPr/>
            </p:nvSpPr>
            <p:spPr>
              <a:xfrm>
                <a:off x="1738550" y="1905000"/>
                <a:ext cx="1423749" cy="3876305"/>
              </a:xfrm>
              <a:prstGeom prst="rect">
                <a:avLst/>
              </a:prstGeom>
              <a:solidFill>
                <a:schemeClr val="bg1"/>
              </a:solidFill>
              <a:ln>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t="54314"/>
              <a:stretch>
                <a:fillRect/>
              </a:stretch>
            </p:blipFill>
            <p:spPr>
              <a:xfrm>
                <a:off x="1738550" y="4610100"/>
                <a:ext cx="1423749" cy="1171205"/>
              </a:xfrm>
              <a:prstGeom prst="rect">
                <a:avLst/>
              </a:prstGeom>
              <a:ln>
                <a:noFill/>
              </a:ln>
            </p:spPr>
          </p:pic>
        </p:grpSp>
        <p:sp>
          <p:nvSpPr>
            <p:cNvPr id="48" name="文本框 47"/>
            <p:cNvSpPr txBox="1"/>
            <p:nvPr/>
          </p:nvSpPr>
          <p:spPr>
            <a:xfrm>
              <a:off x="7825965" y="2746118"/>
              <a:ext cx="668318" cy="267652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rPr>
                <a:t>测试运行与优化</a:t>
              </a:r>
              <a:endParaRPr lang="zh-CN" altLang="en-US" sz="2400" b="1" dirty="0">
                <a:solidFill>
                  <a:srgbClr val="1B70B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7751989" y="2023675"/>
              <a:ext cx="668318"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肆</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50" name="文本框 49"/>
            <p:cNvSpPr txBox="1"/>
            <p:nvPr/>
          </p:nvSpPr>
          <p:spPr>
            <a:xfrm>
              <a:off x="8146881" y="2813050"/>
              <a:ext cx="398145" cy="2484755"/>
            </a:xfrm>
            <a:prstGeom prst="rect">
              <a:avLst/>
            </a:prstGeom>
            <a:noFill/>
          </p:spPr>
          <p:txBody>
            <a:bodyPr vert="eaVert" wrap="square" rtlCol="0">
              <a:spAutoFit/>
            </a:bodyPr>
            <a:lstStyle/>
            <a:p>
              <a:r>
                <a:rPr lang="en-US" altLang="zh-CN" sz="1400" b="1" dirty="0">
                  <a:solidFill>
                    <a:schemeClr val="bg1">
                      <a:lumMod val="85000"/>
                    </a:schemeClr>
                  </a:solidFill>
                  <a:latin typeface="微软雅黑" panose="020B0503020204020204" pitchFamily="34" charset="-122"/>
                  <a:ea typeface="微软雅黑" panose="020B0503020204020204" pitchFamily="34" charset="-122"/>
                </a:rPr>
                <a:t>Test run and optimization</a:t>
              </a:r>
              <a:endParaRPr lang="en-US" altLang="zh-CN" sz="1400" b="1"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9239250" y="1816100"/>
            <a:ext cx="2019300" cy="4445000"/>
            <a:chOff x="9239250" y="1816100"/>
            <a:chExt cx="2019300" cy="4445000"/>
          </a:xfrm>
        </p:grpSpPr>
        <p:grpSp>
          <p:nvGrpSpPr>
            <p:cNvPr id="20" name="组合 19"/>
            <p:cNvGrpSpPr/>
            <p:nvPr/>
          </p:nvGrpSpPr>
          <p:grpSpPr>
            <a:xfrm>
              <a:off x="9239250" y="1816100"/>
              <a:ext cx="2019300" cy="4445000"/>
              <a:chOff x="1440774" y="1816100"/>
              <a:chExt cx="2019300" cy="4445000"/>
            </a:xfrm>
          </p:grpSpPr>
          <p:pic>
            <p:nvPicPr>
              <p:cNvPr id="21" name="图片 20"/>
              <p:cNvPicPr>
                <a:picLocks noChangeAspect="1"/>
              </p:cNvPicPr>
              <p:nvPr/>
            </p:nvPicPr>
            <p:blipFill rotWithShape="1">
              <a:blip r:embed="rId4">
                <a:extLst>
                  <a:ext uri="{28A0092B-C50C-407E-A947-70E740481C1C}">
                    <a14:useLocalDpi xmlns:a14="http://schemas.microsoft.com/office/drawing/2010/main" val="0"/>
                  </a:ext>
                </a:extLst>
              </a:blip>
              <a:srcRect t="6331" b="14886"/>
              <a:stretch>
                <a:fillRect/>
              </a:stretch>
            </p:blipFill>
            <p:spPr>
              <a:xfrm>
                <a:off x="1440774" y="1816100"/>
                <a:ext cx="2019300" cy="4445000"/>
              </a:xfrm>
              <a:prstGeom prst="rect">
                <a:avLst/>
              </a:prstGeom>
            </p:spPr>
          </p:pic>
          <p:sp>
            <p:nvSpPr>
              <p:cNvPr id="22" name="矩形 21"/>
              <p:cNvSpPr/>
              <p:nvPr/>
            </p:nvSpPr>
            <p:spPr>
              <a:xfrm>
                <a:off x="1738550" y="1905000"/>
                <a:ext cx="1423749" cy="3876305"/>
              </a:xfrm>
              <a:prstGeom prst="rect">
                <a:avLst/>
              </a:prstGeom>
              <a:solidFill>
                <a:schemeClr val="bg1"/>
              </a:solidFill>
              <a:ln>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5">
                <a:extLst>
                  <a:ext uri="{28A0092B-C50C-407E-A947-70E740481C1C}">
                    <a14:useLocalDpi xmlns:a14="http://schemas.microsoft.com/office/drawing/2010/main" val="0"/>
                  </a:ext>
                </a:extLst>
              </a:blip>
              <a:srcRect t="54314"/>
              <a:stretch>
                <a:fillRect/>
              </a:stretch>
            </p:blipFill>
            <p:spPr>
              <a:xfrm>
                <a:off x="1738550" y="4610100"/>
                <a:ext cx="1423749" cy="1171205"/>
              </a:xfrm>
              <a:prstGeom prst="rect">
                <a:avLst/>
              </a:prstGeom>
              <a:ln>
                <a:noFill/>
              </a:ln>
            </p:spPr>
          </p:pic>
        </p:grpSp>
        <p:sp>
          <p:nvSpPr>
            <p:cNvPr id="51" name="文本框 50"/>
            <p:cNvSpPr txBox="1"/>
            <p:nvPr/>
          </p:nvSpPr>
          <p:spPr>
            <a:xfrm>
              <a:off x="9996972" y="2746118"/>
              <a:ext cx="668318" cy="1568450"/>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rPr>
                <a:t>心得体会</a:t>
              </a:r>
              <a:endParaRPr lang="zh-CN" altLang="en-US" sz="2400" b="1" dirty="0">
                <a:solidFill>
                  <a:srgbClr val="1B70B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9905216" y="2023675"/>
              <a:ext cx="668318"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伍</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53" name="文本框 52"/>
            <p:cNvSpPr txBox="1"/>
            <p:nvPr/>
          </p:nvSpPr>
          <p:spPr>
            <a:xfrm>
              <a:off x="10300403" y="2813050"/>
              <a:ext cx="398145" cy="1816100"/>
            </a:xfrm>
            <a:prstGeom prst="rect">
              <a:avLst/>
            </a:prstGeom>
            <a:noFill/>
          </p:spPr>
          <p:txBody>
            <a:bodyPr vert="eaVert" wrap="square" rtlCol="0">
              <a:spAutoFit/>
            </a:bodyPr>
            <a:lstStyle/>
            <a:p>
              <a:r>
                <a:rPr lang="en-US" altLang="zh-CN" sz="1400" b="1" dirty="0">
                  <a:solidFill>
                    <a:schemeClr val="bg1">
                      <a:lumMod val="85000"/>
                    </a:schemeClr>
                  </a:solidFill>
                  <a:latin typeface="微软雅黑" panose="020B0503020204020204" pitchFamily="34" charset="-122"/>
                  <a:ea typeface="微软雅黑" panose="020B0503020204020204" pitchFamily="34" charset="-122"/>
                </a:rPr>
                <a:t>experience</a:t>
              </a:r>
              <a:endParaRPr lang="en-US" altLang="zh-CN" sz="1400" b="1" dirty="0">
                <a:solidFill>
                  <a:schemeClr val="bg1">
                    <a:lumMod val="8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200"/>
                                        <p:tgtEl>
                                          <p:spTgt spid="28"/>
                                        </p:tgtEl>
                                        <p:attrNameLst>
                                          <p:attrName>ppt_y</p:attrName>
                                        </p:attrNameLst>
                                      </p:cBhvr>
                                      <p:tavLst>
                                        <p:tav tm="0">
                                          <p:val>
                                            <p:strVal val="#ppt_y+#ppt_h*1.125000"/>
                                          </p:val>
                                        </p:tav>
                                        <p:tav tm="100000">
                                          <p:val>
                                            <p:strVal val="#ppt_y"/>
                                          </p:val>
                                        </p:tav>
                                      </p:tavLst>
                                    </p:anim>
                                    <p:animEffect transition="in" filter="wipe(up)">
                                      <p:cBhvr>
                                        <p:cTn id="8" dur="200"/>
                                        <p:tgtEl>
                                          <p:spTgt spid="28"/>
                                        </p:tgtEl>
                                      </p:cBhvr>
                                    </p:animEffect>
                                  </p:childTnLst>
                                </p:cTn>
                              </p:par>
                              <p:par>
                                <p:cTn id="9" presetID="10"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53" presetClass="entr" presetSubtype="16" fill="hold" grpId="0" nodeType="withEffect">
                                  <p:stCondLst>
                                    <p:cond delay="300"/>
                                  </p:stCondLst>
                                  <p:iterate type="lt">
                                    <p:tmPct val="10000"/>
                                  </p:iterate>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par>
                                <p:cTn id="17" presetID="10" presetClass="entr" presetSubtype="0" fill="hold" nodeType="withEffect">
                                  <p:stCondLst>
                                    <p:cond delay="7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9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45" presetClass="entr" presetSubtype="0" fill="hold" nodeType="withEffect">
                                  <p:stCondLst>
                                    <p:cond delay="12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400"/>
                                        <p:tgtEl>
                                          <p:spTgt spid="2"/>
                                        </p:tgtEl>
                                      </p:cBhvr>
                                    </p:animEffect>
                                    <p:anim calcmode="lin" valueType="num">
                                      <p:cBhvr>
                                        <p:cTn id="26" dur="1400" fill="hold"/>
                                        <p:tgtEl>
                                          <p:spTgt spid="2"/>
                                        </p:tgtEl>
                                        <p:attrNameLst>
                                          <p:attrName>ppt_w</p:attrName>
                                        </p:attrNameLst>
                                      </p:cBhvr>
                                      <p:tavLst>
                                        <p:tav tm="0" fmla="#ppt_w*sin(2.5*pi*$)">
                                          <p:val>
                                            <p:fltVal val="0"/>
                                          </p:val>
                                        </p:tav>
                                        <p:tav tm="100000">
                                          <p:val>
                                            <p:fltVal val="1"/>
                                          </p:val>
                                        </p:tav>
                                      </p:tavLst>
                                    </p:anim>
                                    <p:anim calcmode="lin" valueType="num">
                                      <p:cBhvr>
                                        <p:cTn id="27" dur="1400" fill="hold"/>
                                        <p:tgtEl>
                                          <p:spTgt spid="2"/>
                                        </p:tgtEl>
                                        <p:attrNameLst>
                                          <p:attrName>ppt_h</p:attrName>
                                        </p:attrNameLst>
                                      </p:cBhvr>
                                      <p:tavLst>
                                        <p:tav tm="0">
                                          <p:val>
                                            <p:strVal val="#ppt_h"/>
                                          </p:val>
                                        </p:tav>
                                        <p:tav tm="100000">
                                          <p:val>
                                            <p:strVal val="#ppt_h"/>
                                          </p:val>
                                        </p:tav>
                                      </p:tavLst>
                                    </p:anim>
                                  </p:childTnLst>
                                </p:cTn>
                              </p:par>
                              <p:par>
                                <p:cTn id="28" presetID="45" presetClass="entr" presetSubtype="0" fill="hold" nodeType="withEffect">
                                  <p:stCondLst>
                                    <p:cond delay="22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400"/>
                                        <p:tgtEl>
                                          <p:spTgt spid="4"/>
                                        </p:tgtEl>
                                      </p:cBhvr>
                                    </p:animEffect>
                                    <p:anim calcmode="lin" valueType="num">
                                      <p:cBhvr>
                                        <p:cTn id="31" dur="1400" fill="hold"/>
                                        <p:tgtEl>
                                          <p:spTgt spid="4"/>
                                        </p:tgtEl>
                                        <p:attrNameLst>
                                          <p:attrName>ppt_w</p:attrName>
                                        </p:attrNameLst>
                                      </p:cBhvr>
                                      <p:tavLst>
                                        <p:tav tm="0" fmla="#ppt_w*sin(2.5*pi*$)">
                                          <p:val>
                                            <p:fltVal val="0"/>
                                          </p:val>
                                        </p:tav>
                                        <p:tav tm="100000">
                                          <p:val>
                                            <p:fltVal val="1"/>
                                          </p:val>
                                        </p:tav>
                                      </p:tavLst>
                                    </p:anim>
                                    <p:anim calcmode="lin" valueType="num">
                                      <p:cBhvr>
                                        <p:cTn id="32" dur="1400" fill="hold"/>
                                        <p:tgtEl>
                                          <p:spTgt spid="4"/>
                                        </p:tgtEl>
                                        <p:attrNameLst>
                                          <p:attrName>ppt_h</p:attrName>
                                        </p:attrNameLst>
                                      </p:cBhvr>
                                      <p:tavLst>
                                        <p:tav tm="0">
                                          <p:val>
                                            <p:strVal val="#ppt_h"/>
                                          </p:val>
                                        </p:tav>
                                        <p:tav tm="100000">
                                          <p:val>
                                            <p:strVal val="#ppt_h"/>
                                          </p:val>
                                        </p:tav>
                                      </p:tavLst>
                                    </p:anim>
                                  </p:childTnLst>
                                </p:cTn>
                              </p:par>
                              <p:par>
                                <p:cTn id="33" presetID="45" presetClass="entr" presetSubtype="0" fill="hold" nodeType="withEffect">
                                  <p:stCondLst>
                                    <p:cond delay="300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500"/>
                                        <p:tgtEl>
                                          <p:spTgt spid="24"/>
                                        </p:tgtEl>
                                      </p:cBhvr>
                                    </p:animEffect>
                                    <p:anim calcmode="lin" valueType="num">
                                      <p:cBhvr>
                                        <p:cTn id="36" dur="1500" fill="hold"/>
                                        <p:tgtEl>
                                          <p:spTgt spid="24"/>
                                        </p:tgtEl>
                                        <p:attrNameLst>
                                          <p:attrName>ppt_w</p:attrName>
                                        </p:attrNameLst>
                                      </p:cBhvr>
                                      <p:tavLst>
                                        <p:tav tm="0" fmla="#ppt_w*sin(2.5*pi*$)">
                                          <p:val>
                                            <p:fltVal val="0"/>
                                          </p:val>
                                        </p:tav>
                                        <p:tav tm="100000">
                                          <p:val>
                                            <p:fltVal val="1"/>
                                          </p:val>
                                        </p:tav>
                                      </p:tavLst>
                                    </p:anim>
                                    <p:anim calcmode="lin" valueType="num">
                                      <p:cBhvr>
                                        <p:cTn id="37" dur="1500" fill="hold"/>
                                        <p:tgtEl>
                                          <p:spTgt spid="24"/>
                                        </p:tgtEl>
                                        <p:attrNameLst>
                                          <p:attrName>ppt_h</p:attrName>
                                        </p:attrNameLst>
                                      </p:cBhvr>
                                      <p:tavLst>
                                        <p:tav tm="0">
                                          <p:val>
                                            <p:strVal val="#ppt_h"/>
                                          </p:val>
                                        </p:tav>
                                        <p:tav tm="100000">
                                          <p:val>
                                            <p:strVal val="#ppt_h"/>
                                          </p:val>
                                        </p:tav>
                                      </p:tavLst>
                                    </p:anim>
                                  </p:childTnLst>
                                </p:cTn>
                              </p:par>
                              <p:par>
                                <p:cTn id="38" presetID="45" presetClass="entr" presetSubtype="0" fill="hold" nodeType="withEffect">
                                  <p:stCondLst>
                                    <p:cond delay="38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500"/>
                                        <p:tgtEl>
                                          <p:spTgt spid="25"/>
                                        </p:tgtEl>
                                      </p:cBhvr>
                                    </p:animEffect>
                                    <p:anim calcmode="lin" valueType="num">
                                      <p:cBhvr>
                                        <p:cTn id="41" dur="1500" fill="hold"/>
                                        <p:tgtEl>
                                          <p:spTgt spid="25"/>
                                        </p:tgtEl>
                                        <p:attrNameLst>
                                          <p:attrName>ppt_w</p:attrName>
                                        </p:attrNameLst>
                                      </p:cBhvr>
                                      <p:tavLst>
                                        <p:tav tm="0" fmla="#ppt_w*sin(2.5*pi*$)">
                                          <p:val>
                                            <p:fltVal val="0"/>
                                          </p:val>
                                        </p:tav>
                                        <p:tav tm="100000">
                                          <p:val>
                                            <p:fltVal val="1"/>
                                          </p:val>
                                        </p:tav>
                                      </p:tavLst>
                                    </p:anim>
                                    <p:anim calcmode="lin" valueType="num">
                                      <p:cBhvr>
                                        <p:cTn id="42" dur="1500" fill="hold"/>
                                        <p:tgtEl>
                                          <p:spTgt spid="25"/>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470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500"/>
                                        <p:tgtEl>
                                          <p:spTgt spid="26"/>
                                        </p:tgtEl>
                                      </p:cBhvr>
                                    </p:animEffect>
                                    <p:anim calcmode="lin" valueType="num">
                                      <p:cBhvr>
                                        <p:cTn id="46" dur="1500" fill="hold"/>
                                        <p:tgtEl>
                                          <p:spTgt spid="26"/>
                                        </p:tgtEl>
                                        <p:attrNameLst>
                                          <p:attrName>ppt_w</p:attrName>
                                        </p:attrNameLst>
                                      </p:cBhvr>
                                      <p:tavLst>
                                        <p:tav tm="0" fmla="#ppt_w*sin(2.5*pi*$)">
                                          <p:val>
                                            <p:fltVal val="0"/>
                                          </p:val>
                                        </p:tav>
                                        <p:tav tm="100000">
                                          <p:val>
                                            <p:fltVal val="1"/>
                                          </p:val>
                                        </p:tav>
                                      </p:tavLst>
                                    </p:anim>
                                    <p:anim calcmode="lin" valueType="num">
                                      <p:cBhvr>
                                        <p:cTn id="47" dur="1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6653" y="1308181"/>
            <a:ext cx="2348604" cy="5169883"/>
            <a:chOff x="666813" y="1308181"/>
            <a:chExt cx="2348604" cy="5169883"/>
          </a:xfrm>
        </p:grpSpPr>
        <p:grpSp>
          <p:nvGrpSpPr>
            <p:cNvPr id="7" name="组合 6"/>
            <p:cNvGrpSpPr/>
            <p:nvPr/>
          </p:nvGrpSpPr>
          <p:grpSpPr>
            <a:xfrm>
              <a:off x="666813" y="1308181"/>
              <a:ext cx="2348604" cy="5169883"/>
              <a:chOff x="1440774" y="1816100"/>
              <a:chExt cx="2019300" cy="444500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t="6331" b="14886"/>
              <a:stretch>
                <a:fillRect/>
              </a:stretch>
            </p:blipFill>
            <p:spPr>
              <a:xfrm>
                <a:off x="1440774" y="1816100"/>
                <a:ext cx="2019300" cy="4445000"/>
              </a:xfrm>
              <a:prstGeom prst="rect">
                <a:avLst/>
              </a:prstGeom>
            </p:spPr>
          </p:pic>
          <p:sp>
            <p:nvSpPr>
              <p:cNvPr id="9" name="矩形 8"/>
              <p:cNvSpPr/>
              <p:nvPr/>
            </p:nvSpPr>
            <p:spPr>
              <a:xfrm>
                <a:off x="1738004" y="1905000"/>
                <a:ext cx="1423749" cy="3876305"/>
              </a:xfrm>
              <a:prstGeom prst="rect">
                <a:avLst/>
              </a:prstGeom>
              <a:solidFill>
                <a:schemeClr val="bg1"/>
              </a:solidFill>
              <a:ln>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54314"/>
              <a:stretch>
                <a:fillRect/>
              </a:stretch>
            </p:blipFill>
            <p:spPr>
              <a:xfrm>
                <a:off x="1738004" y="4610100"/>
                <a:ext cx="1423749" cy="1171205"/>
              </a:xfrm>
              <a:prstGeom prst="rect">
                <a:avLst/>
              </a:prstGeom>
              <a:ln>
                <a:noFill/>
              </a:ln>
            </p:spPr>
          </p:pic>
        </p:grpSp>
        <p:sp>
          <p:nvSpPr>
            <p:cNvPr id="32" name="TextBox 8"/>
            <p:cNvSpPr txBox="1"/>
            <p:nvPr/>
          </p:nvSpPr>
          <p:spPr>
            <a:xfrm>
              <a:off x="1728533" y="1672671"/>
              <a:ext cx="736600" cy="3037840"/>
            </a:xfrm>
            <a:prstGeom prst="rect">
              <a:avLst/>
            </a:prstGeom>
            <a:noFill/>
          </p:spPr>
          <p:txBody>
            <a:bodyPr vert="eaVert" wrap="square">
              <a:spAutoFit/>
            </a:bodyPr>
            <a:lstStyle/>
            <a:p>
              <a:pPr lvl="0">
                <a:lnSpc>
                  <a:spcPct val="150000"/>
                </a:lnSpc>
              </a:pPr>
              <a:r>
                <a:rPr lang="zh-CN" altLang="en-US" sz="1200" b="1" dirty="0">
                  <a:solidFill>
                    <a:prstClr val="black">
                      <a:lumMod val="50000"/>
                      <a:lumOff val="50000"/>
                    </a:prstClr>
                  </a:solidFill>
                  <a:latin typeface="微软雅黑" panose="020B0503020204020204" pitchFamily="34" charset="-122"/>
                  <a:ea typeface="微软雅黑" panose="020B0503020204020204" pitchFamily="34" charset="-122"/>
                </a:rPr>
                <a:t>函数中建立邻接链表部分：只在相邻两站点之间加入边，之后使用</a:t>
              </a:r>
              <a:r>
                <a:rPr lang="en-US" altLang="zh-CN" sz="1200" b="1" dirty="0">
                  <a:solidFill>
                    <a:prstClr val="black">
                      <a:lumMod val="50000"/>
                      <a:lumOff val="50000"/>
                    </a:prstClr>
                  </a:solidFill>
                  <a:latin typeface="微软雅黑" panose="020B0503020204020204" pitchFamily="34" charset="-122"/>
                  <a:ea typeface="微软雅黑" panose="020B0503020204020204" pitchFamily="34" charset="-122"/>
                </a:rPr>
                <a:t>dijkstra</a:t>
              </a:r>
              <a:r>
                <a:rPr lang="zh-CN" altLang="en-US" sz="1200" b="1" dirty="0">
                  <a:solidFill>
                    <a:prstClr val="black">
                      <a:lumMod val="50000"/>
                      <a:lumOff val="50000"/>
                    </a:prstClr>
                  </a:solidFill>
                  <a:latin typeface="微软雅黑" panose="020B0503020204020204" pitchFamily="34" charset="-122"/>
                  <a:ea typeface="微软雅黑" panose="020B0503020204020204" pitchFamily="34" charset="-122"/>
                </a:rPr>
                <a:t>（）方法</a:t>
              </a:r>
              <a:endParaRPr lang="zh-CN" altLang="en-US" sz="1200" b="1"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1186591" y="1641556"/>
              <a:ext cx="459740" cy="3307080"/>
            </a:xfrm>
            <a:prstGeom prst="rect">
              <a:avLst/>
            </a:prstGeom>
            <a:noFill/>
          </p:spPr>
          <p:txBody>
            <a:bodyPr vert="eaVert"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查询最短时间（不考虑等待时间）</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6256048" y="1308181"/>
            <a:ext cx="2348604" cy="5169883"/>
            <a:chOff x="6256048" y="1308181"/>
            <a:chExt cx="2348604" cy="5169883"/>
          </a:xfrm>
        </p:grpSpPr>
        <p:grpSp>
          <p:nvGrpSpPr>
            <p:cNvPr id="24" name="组合 23"/>
            <p:cNvGrpSpPr/>
            <p:nvPr/>
          </p:nvGrpSpPr>
          <p:grpSpPr>
            <a:xfrm>
              <a:off x="6256048" y="1308181"/>
              <a:ext cx="2348604" cy="5169883"/>
              <a:chOff x="1440774" y="1816100"/>
              <a:chExt cx="2019300" cy="4445000"/>
            </a:xfrm>
          </p:grpSpPr>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t="6331" b="14886"/>
              <a:stretch>
                <a:fillRect/>
              </a:stretch>
            </p:blipFill>
            <p:spPr>
              <a:xfrm>
                <a:off x="1440774" y="1816100"/>
                <a:ext cx="2019300" cy="4445000"/>
              </a:xfrm>
              <a:prstGeom prst="rect">
                <a:avLst/>
              </a:prstGeom>
            </p:spPr>
          </p:pic>
          <p:sp>
            <p:nvSpPr>
              <p:cNvPr id="26" name="矩形 25"/>
              <p:cNvSpPr/>
              <p:nvPr/>
            </p:nvSpPr>
            <p:spPr>
              <a:xfrm>
                <a:off x="1738550" y="1905000"/>
                <a:ext cx="1423749" cy="3876305"/>
              </a:xfrm>
              <a:prstGeom prst="rect">
                <a:avLst/>
              </a:prstGeom>
              <a:solidFill>
                <a:schemeClr val="bg1"/>
              </a:solidFill>
              <a:ln>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rotWithShape="1">
              <a:blip r:embed="rId2">
                <a:extLst>
                  <a:ext uri="{28A0092B-C50C-407E-A947-70E740481C1C}">
                    <a14:useLocalDpi xmlns:a14="http://schemas.microsoft.com/office/drawing/2010/main" val="0"/>
                  </a:ext>
                </a:extLst>
              </a:blip>
              <a:srcRect t="54314"/>
              <a:stretch>
                <a:fillRect/>
              </a:stretch>
            </p:blipFill>
            <p:spPr>
              <a:xfrm>
                <a:off x="1738550" y="4610100"/>
                <a:ext cx="1423749" cy="1171205"/>
              </a:xfrm>
              <a:prstGeom prst="rect">
                <a:avLst/>
              </a:prstGeom>
              <a:ln>
                <a:noFill/>
              </a:ln>
            </p:spPr>
          </p:pic>
        </p:grpSp>
        <p:sp>
          <p:nvSpPr>
            <p:cNvPr id="34" name="TextBox 8"/>
            <p:cNvSpPr txBox="1"/>
            <p:nvPr/>
          </p:nvSpPr>
          <p:spPr>
            <a:xfrm>
              <a:off x="7196483" y="1641556"/>
              <a:ext cx="944245" cy="3372485"/>
            </a:xfrm>
            <a:prstGeom prst="rect">
              <a:avLst/>
            </a:prstGeom>
            <a:noFill/>
          </p:spPr>
          <p:txBody>
            <a:bodyPr vert="eaVert" wrap="square">
              <a:spAutoFit/>
            </a:bodyPr>
            <a:lstStyle/>
            <a:p>
              <a:pPr lvl="0">
                <a:lnSpc>
                  <a:spcPct val="150000"/>
                </a:lnSpc>
              </a:pPr>
              <a:r>
                <a:rPr sz="1100" dirty="0">
                  <a:solidFill>
                    <a:prstClr val="black">
                      <a:lumMod val="50000"/>
                      <a:lumOff val="50000"/>
                    </a:prstClr>
                  </a:solidFill>
                  <a:latin typeface="微软雅黑" panose="020B0503020204020204" pitchFamily="34" charset="-122"/>
                  <a:ea typeface="微软雅黑" panose="020B0503020204020204" pitchFamily="34" charset="-122"/>
                </a:rPr>
                <a:t>建立票价邻接矩阵：因为一条线路上任意两个站点之间的票价都是一样的，所以需要设置双层循环，线路上的任意两点之间都要加入边</a:t>
              </a:r>
              <a:r>
                <a:rPr lang="zh-CN" sz="1100" dirty="0">
                  <a:solidFill>
                    <a:prstClr val="black">
                      <a:lumMod val="50000"/>
                      <a:lumOff val="50000"/>
                    </a:prstClr>
                  </a:solidFill>
                  <a:latin typeface="微软雅黑" panose="020B0503020204020204" pitchFamily="34" charset="-122"/>
                  <a:ea typeface="微软雅黑" panose="020B0503020204020204" pitchFamily="34" charset="-122"/>
                </a:rPr>
                <a:t>，然后调用</a:t>
              </a:r>
              <a:r>
                <a:rPr lang="en-US" altLang="zh-CN" sz="1100" b="1" dirty="0">
                  <a:solidFill>
                    <a:prstClr val="black">
                      <a:lumMod val="50000"/>
                      <a:lumOff val="50000"/>
                    </a:prstClr>
                  </a:solidFill>
                  <a:latin typeface="微软雅黑" panose="020B0503020204020204" pitchFamily="34" charset="-122"/>
                  <a:ea typeface="微软雅黑" panose="020B0503020204020204" pitchFamily="34" charset="-122"/>
                  <a:sym typeface="+mn-ea"/>
                </a:rPr>
                <a:t>dijkstra</a:t>
              </a:r>
              <a:r>
                <a:rPr lang="zh-CN" altLang="en-US" sz="1100" b="1" dirty="0">
                  <a:solidFill>
                    <a:prstClr val="black">
                      <a:lumMod val="50000"/>
                      <a:lumOff val="50000"/>
                    </a:prstClr>
                  </a:solidFill>
                  <a:latin typeface="微软雅黑" panose="020B0503020204020204" pitchFamily="34" charset="-122"/>
                  <a:ea typeface="微软雅黑" panose="020B0503020204020204" pitchFamily="34" charset="-122"/>
                  <a:sym typeface="+mn-ea"/>
                </a:rPr>
                <a:t>（）</a:t>
              </a:r>
              <a:endParaRPr lang="zh-CN"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750461" y="1672882"/>
              <a:ext cx="459740" cy="1644797"/>
            </a:xfrm>
            <a:prstGeom prst="rect">
              <a:avLst/>
            </a:prstGeom>
            <a:noFill/>
          </p:spPr>
          <p:txBody>
            <a:bodyPr vert="eaVert"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查找最少花费</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461430" y="1899659"/>
            <a:ext cx="2348604" cy="5169883"/>
            <a:chOff x="3461430" y="1899659"/>
            <a:chExt cx="2348604" cy="5169883"/>
          </a:xfrm>
        </p:grpSpPr>
        <p:grpSp>
          <p:nvGrpSpPr>
            <p:cNvPr id="11" name="组合 10"/>
            <p:cNvGrpSpPr/>
            <p:nvPr/>
          </p:nvGrpSpPr>
          <p:grpSpPr>
            <a:xfrm>
              <a:off x="3461430" y="1899659"/>
              <a:ext cx="2348604" cy="5169883"/>
              <a:chOff x="1440774" y="1816100"/>
              <a:chExt cx="2019300" cy="4445000"/>
            </a:xfrm>
          </p:grpSpPr>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t="6331" b="14886"/>
              <a:stretch>
                <a:fillRect/>
              </a:stretch>
            </p:blipFill>
            <p:spPr>
              <a:xfrm>
                <a:off x="1440774" y="1816100"/>
                <a:ext cx="2019300" cy="4445000"/>
              </a:xfrm>
              <a:prstGeom prst="rect">
                <a:avLst/>
              </a:prstGeom>
            </p:spPr>
          </p:pic>
          <p:sp>
            <p:nvSpPr>
              <p:cNvPr id="18" name="矩形 17"/>
              <p:cNvSpPr/>
              <p:nvPr/>
            </p:nvSpPr>
            <p:spPr>
              <a:xfrm>
                <a:off x="1738550" y="1905000"/>
                <a:ext cx="1423749" cy="3876305"/>
              </a:xfrm>
              <a:prstGeom prst="rect">
                <a:avLst/>
              </a:prstGeom>
              <a:solidFill>
                <a:schemeClr val="bg1"/>
              </a:solidFill>
              <a:ln>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t="54314"/>
              <a:stretch>
                <a:fillRect/>
              </a:stretch>
            </p:blipFill>
            <p:spPr>
              <a:xfrm>
                <a:off x="1738550" y="4610100"/>
                <a:ext cx="1423749" cy="1171205"/>
              </a:xfrm>
              <a:prstGeom prst="rect">
                <a:avLst/>
              </a:prstGeom>
              <a:ln>
                <a:noFill/>
              </a:ln>
            </p:spPr>
          </p:pic>
        </p:grpSp>
        <p:sp>
          <p:nvSpPr>
            <p:cNvPr id="36" name="TextBox 8"/>
            <p:cNvSpPr txBox="1"/>
            <p:nvPr/>
          </p:nvSpPr>
          <p:spPr>
            <a:xfrm>
              <a:off x="4612881" y="2233034"/>
              <a:ext cx="690245" cy="3038326"/>
            </a:xfrm>
            <a:prstGeom prst="rect">
              <a:avLst/>
            </a:prstGeom>
            <a:noFill/>
          </p:spPr>
          <p:txBody>
            <a:bodyPr vert="eaVert" wrap="square">
              <a:spAutoFit/>
            </a:bodyPr>
            <a:lstStyle/>
            <a:p>
              <a:pPr lvl="0">
                <a:lnSpc>
                  <a:spcPct val="150000"/>
                </a:lnSpc>
              </a:pPr>
              <a:r>
                <a:rPr lang="zh-CN" altLang="en-US" sz="1100" b="1" dirty="0">
                  <a:solidFill>
                    <a:prstClr val="black">
                      <a:lumMod val="50000"/>
                      <a:lumOff val="50000"/>
                    </a:prstClr>
                  </a:solidFill>
                  <a:latin typeface="微软雅黑" panose="020B0503020204020204" pitchFamily="34" charset="-122"/>
                  <a:ea typeface="微软雅黑" panose="020B0503020204020204" pitchFamily="34" charset="-122"/>
                  <a:sym typeface="+mn-ea"/>
                </a:rPr>
                <a:t>函数中建立邻接链表部分：只在相邻两站点之间加入边，之后使用</a:t>
              </a:r>
              <a:r>
                <a:rPr lang="en-US" sz="1100" b="1" dirty="0">
                  <a:solidFill>
                    <a:prstClr val="black">
                      <a:lumMod val="50000"/>
                      <a:lumOff val="50000"/>
                    </a:prstClr>
                  </a:solidFill>
                  <a:latin typeface="微软雅黑" panose="020B0503020204020204" pitchFamily="34" charset="-122"/>
                  <a:ea typeface="微软雅黑" panose="020B0503020204020204" pitchFamily="34" charset="-122"/>
                  <a:sym typeface="+mn-ea"/>
                </a:rPr>
                <a:t>Astar</a:t>
              </a:r>
              <a:r>
                <a:rPr lang="zh-CN" altLang="en-US" sz="1100" b="1" dirty="0">
                  <a:solidFill>
                    <a:prstClr val="black">
                      <a:lumMod val="50000"/>
                      <a:lumOff val="50000"/>
                    </a:prstClr>
                  </a:solidFill>
                  <a:latin typeface="微软雅黑" panose="020B0503020204020204" pitchFamily="34" charset="-122"/>
                  <a:ea typeface="微软雅黑" panose="020B0503020204020204" pitchFamily="34" charset="-122"/>
                  <a:sym typeface="+mn-ea"/>
                </a:rPr>
                <a:t>（）方法</a:t>
              </a: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912624" y="2264149"/>
              <a:ext cx="459740" cy="3288030"/>
            </a:xfrm>
            <a:prstGeom prst="rect">
              <a:avLst/>
            </a:prstGeom>
            <a:noFill/>
          </p:spPr>
          <p:txBody>
            <a:bodyPr vert="eaVert"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查询最短时间（考虑等待时间）</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8950987" y="1899659"/>
            <a:ext cx="2348604" cy="5169883"/>
            <a:chOff x="8950987" y="1899659"/>
            <a:chExt cx="2348604" cy="5169883"/>
          </a:xfrm>
        </p:grpSpPr>
        <p:grpSp>
          <p:nvGrpSpPr>
            <p:cNvPr id="28" name="组合 27"/>
            <p:cNvGrpSpPr/>
            <p:nvPr/>
          </p:nvGrpSpPr>
          <p:grpSpPr>
            <a:xfrm>
              <a:off x="8950987" y="1899659"/>
              <a:ext cx="2348604" cy="5169883"/>
              <a:chOff x="1440774" y="1816100"/>
              <a:chExt cx="2019300" cy="4445000"/>
            </a:xfrm>
          </p:grpSpPr>
          <p:pic>
            <p:nvPicPr>
              <p:cNvPr id="29" name="图片 28"/>
              <p:cNvPicPr>
                <a:picLocks noChangeAspect="1"/>
              </p:cNvPicPr>
              <p:nvPr/>
            </p:nvPicPr>
            <p:blipFill rotWithShape="1">
              <a:blip r:embed="rId1">
                <a:extLst>
                  <a:ext uri="{28A0092B-C50C-407E-A947-70E740481C1C}">
                    <a14:useLocalDpi xmlns:a14="http://schemas.microsoft.com/office/drawing/2010/main" val="0"/>
                  </a:ext>
                </a:extLst>
              </a:blip>
              <a:srcRect t="6331" b="14886"/>
              <a:stretch>
                <a:fillRect/>
              </a:stretch>
            </p:blipFill>
            <p:spPr>
              <a:xfrm>
                <a:off x="1440774" y="1816100"/>
                <a:ext cx="2019300" cy="4445000"/>
              </a:xfrm>
              <a:prstGeom prst="rect">
                <a:avLst/>
              </a:prstGeom>
            </p:spPr>
          </p:pic>
          <p:sp>
            <p:nvSpPr>
              <p:cNvPr id="30" name="矩形 29"/>
              <p:cNvSpPr/>
              <p:nvPr/>
            </p:nvSpPr>
            <p:spPr>
              <a:xfrm>
                <a:off x="1738550" y="1905000"/>
                <a:ext cx="1423749" cy="3876305"/>
              </a:xfrm>
              <a:prstGeom prst="rect">
                <a:avLst/>
              </a:prstGeom>
              <a:solidFill>
                <a:schemeClr val="bg1"/>
              </a:solidFill>
              <a:ln>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t="54314"/>
              <a:stretch>
                <a:fillRect/>
              </a:stretch>
            </p:blipFill>
            <p:spPr>
              <a:xfrm>
                <a:off x="1738550" y="4610100"/>
                <a:ext cx="1423749" cy="1171205"/>
              </a:xfrm>
              <a:prstGeom prst="rect">
                <a:avLst/>
              </a:prstGeom>
              <a:ln>
                <a:noFill/>
              </a:ln>
            </p:spPr>
          </p:pic>
        </p:grpSp>
        <p:sp>
          <p:nvSpPr>
            <p:cNvPr id="38" name="TextBox 8"/>
            <p:cNvSpPr txBox="1"/>
            <p:nvPr/>
          </p:nvSpPr>
          <p:spPr>
            <a:xfrm>
              <a:off x="10000119" y="2233034"/>
              <a:ext cx="690245" cy="3038326"/>
            </a:xfrm>
            <a:prstGeom prst="rect">
              <a:avLst/>
            </a:prstGeom>
            <a:noFill/>
          </p:spPr>
          <p:txBody>
            <a:bodyPr vert="eaVert" wrap="square">
              <a:spAutoFit/>
            </a:bodyPr>
            <a:lstStyle/>
            <a:p>
              <a:pPr lvl="0">
                <a:lnSpc>
                  <a:spcPct val="150000"/>
                </a:lnSpc>
              </a:pP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使用一个数组进行计数，查找到最短路径之后返回逆序输出</a:t>
              </a: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9299602" y="2264149"/>
              <a:ext cx="459740" cy="2608580"/>
            </a:xfrm>
            <a:prstGeom prst="rect">
              <a:avLst/>
            </a:prstGeom>
            <a:noFill/>
          </p:spPr>
          <p:txBody>
            <a:bodyPr vert="eaVert"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输出耗费时间或花费结果</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209" y="0"/>
            <a:ext cx="6097209" cy="1026029"/>
            <a:chOff x="-1209" y="0"/>
            <a:chExt cx="6097209" cy="1026029"/>
          </a:xfrm>
        </p:grpSpPr>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42" name="直接连接符 41"/>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1718325" y="497693"/>
            <a:ext cx="4200396" cy="460375"/>
          </a:xfrm>
          <a:prstGeom prst="rect">
            <a:avLst/>
          </a:prstGeom>
          <a:noFill/>
        </p:spPr>
        <p:txBody>
          <a:bodyPr wrap="square" rtlCol="0">
            <a:spAutoFit/>
          </a:bodyPr>
          <a:lstStyle/>
          <a:p>
            <a:r>
              <a:rPr lang="zh-CN" sz="2400" b="1" dirty="0">
                <a:solidFill>
                  <a:schemeClr val="tx1">
                    <a:lumMod val="50000"/>
                    <a:lumOff val="50000"/>
                  </a:schemeClr>
                </a:solidFill>
                <a:latin typeface="微软雅黑" panose="020B0503020204020204" pitchFamily="34" charset="-122"/>
                <a:ea typeface="微软雅黑" panose="020B0503020204020204" pitchFamily="34" charset="-122"/>
              </a:rPr>
              <a:t>具体功能的实现</a:t>
            </a:r>
            <a:endParaRPr lang="zh-CN" sz="2400" b="1" dirty="0">
              <a:solidFill>
                <a:srgbClr val="6ABBDF"/>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4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562" y="1197402"/>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01</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具体功能实现</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14755" y="1197610"/>
            <a:ext cx="10447020" cy="368300"/>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查询最短时间（不考虑等待时间）</a:t>
            </a:r>
            <a:endParaRPr lang="zh-CN" altLang="en-US" b="1"/>
          </a:p>
        </p:txBody>
      </p:sp>
      <p:pic>
        <p:nvPicPr>
          <p:cNvPr id="4" name="图片 3" descr="}D(H90624$J4]9RJ13[{_0W"/>
          <p:cNvPicPr>
            <a:picLocks noChangeAspect="1"/>
          </p:cNvPicPr>
          <p:nvPr/>
        </p:nvPicPr>
        <p:blipFill>
          <a:blip r:embed="rId2"/>
          <a:stretch>
            <a:fillRect/>
          </a:stretch>
        </p:blipFill>
        <p:spPr>
          <a:xfrm>
            <a:off x="3214370" y="1565910"/>
            <a:ext cx="4753610" cy="5073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562" y="1197402"/>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02</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具体功能实现</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14755" y="1197610"/>
            <a:ext cx="10447020" cy="368300"/>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查询最短时间（考虑等待时间）</a:t>
            </a:r>
            <a:endParaRPr lang="zh-CN" altLang="en-US" b="1"/>
          </a:p>
        </p:txBody>
      </p:sp>
      <p:pic>
        <p:nvPicPr>
          <p:cNvPr id="5" name="图片 4"/>
          <p:cNvPicPr>
            <a:picLocks noChangeAspect="1"/>
          </p:cNvPicPr>
          <p:nvPr/>
        </p:nvPicPr>
        <p:blipFill>
          <a:blip r:embed="rId2"/>
          <a:stretch>
            <a:fillRect/>
          </a:stretch>
        </p:blipFill>
        <p:spPr>
          <a:xfrm>
            <a:off x="4391025" y="958215"/>
            <a:ext cx="5530850" cy="5715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562" y="1197402"/>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03</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具体功能实现</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14755" y="1197610"/>
            <a:ext cx="10447020" cy="368300"/>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查找最少花费</a:t>
            </a:r>
            <a:endParaRPr lang="zh-CN" altLang="en-US" b="1"/>
          </a:p>
        </p:txBody>
      </p:sp>
      <p:pic>
        <p:nvPicPr>
          <p:cNvPr id="4" name="图片 3" descr="}D(H90624$J4]9RJ13[{_0W"/>
          <p:cNvPicPr>
            <a:picLocks noChangeAspect="1"/>
          </p:cNvPicPr>
          <p:nvPr/>
        </p:nvPicPr>
        <p:blipFill>
          <a:blip r:embed="rId2"/>
          <a:stretch>
            <a:fillRect/>
          </a:stretch>
        </p:blipFill>
        <p:spPr>
          <a:xfrm>
            <a:off x="3214370" y="1565910"/>
            <a:ext cx="4753610" cy="5073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562" y="1197402"/>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04</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具体功能实现</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8540" y="2022475"/>
            <a:ext cx="9914255" cy="706755"/>
          </a:xfrm>
          <a:prstGeom prst="rect">
            <a:avLst/>
          </a:prstGeom>
          <a:noFill/>
        </p:spPr>
        <p:txBody>
          <a:bodyPr wrap="square" rtlCol="0">
            <a:spAutoFit/>
          </a:bodyPr>
          <a:p>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1214755" y="1197610"/>
            <a:ext cx="10447020" cy="368300"/>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输出耗费时间或花费结果</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b="1"/>
          </a:p>
        </p:txBody>
      </p:sp>
      <p:pic>
        <p:nvPicPr>
          <p:cNvPr id="8" name="图片 7"/>
          <p:cNvPicPr>
            <a:picLocks noChangeAspect="1"/>
          </p:cNvPicPr>
          <p:nvPr/>
        </p:nvPicPr>
        <p:blipFill>
          <a:blip r:embed="rId2"/>
          <a:stretch>
            <a:fillRect/>
          </a:stretch>
        </p:blipFill>
        <p:spPr>
          <a:xfrm>
            <a:off x="3922395" y="1197610"/>
            <a:ext cx="7536180" cy="5463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flipH="1" flipV="1">
            <a:off x="7384859" y="0"/>
            <a:ext cx="4788089" cy="3007902"/>
          </a:xfrm>
          <a:prstGeom prst="rect">
            <a:avLst/>
          </a:prstGeom>
        </p:spPr>
      </p:pic>
      <p:pic>
        <p:nvPicPr>
          <p:cNvPr id="9" name="图片 8"/>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504" y="3962762"/>
            <a:ext cx="3961905" cy="2895238"/>
          </a:xfrm>
          <a:prstGeom prst="rect">
            <a:avLst/>
          </a:prstGeom>
        </p:spPr>
      </p:pic>
      <p:sp>
        <p:nvSpPr>
          <p:cNvPr id="8" name="矩形 7"/>
          <p:cNvSpPr/>
          <p:nvPr/>
        </p:nvSpPr>
        <p:spPr>
          <a:xfrm>
            <a:off x="1638303" y="2000889"/>
            <a:ext cx="9296401" cy="3214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079500" y="2000889"/>
            <a:ext cx="10680700" cy="3587111"/>
            <a:chOff x="1079500" y="2000889"/>
            <a:chExt cx="10680700" cy="3587111"/>
          </a:xfrm>
        </p:grpSpPr>
        <p:grpSp>
          <p:nvGrpSpPr>
            <p:cNvPr id="5" name="组合 4"/>
            <p:cNvGrpSpPr/>
            <p:nvPr/>
          </p:nvGrpSpPr>
          <p:grpSpPr>
            <a:xfrm>
              <a:off x="1079500" y="2000889"/>
              <a:ext cx="10680700" cy="3587111"/>
              <a:chOff x="736600" y="1784989"/>
              <a:chExt cx="10680700" cy="3587111"/>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0541" t="7750" r="8124" b="15939"/>
              <a:stretch>
                <a:fillRect/>
              </a:stretch>
            </p:blipFill>
            <p:spPr>
              <a:xfrm>
                <a:off x="736600" y="1784989"/>
                <a:ext cx="10680700" cy="3587111"/>
              </a:xfrm>
              <a:prstGeom prst="rect">
                <a:avLst/>
              </a:prstGeom>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b="47222"/>
              <a:stretch>
                <a:fillRect/>
              </a:stretch>
            </p:blipFill>
            <p:spPr>
              <a:xfrm rot="16200000">
                <a:off x="1213695" y="1866698"/>
                <a:ext cx="3288679" cy="3125262"/>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51296"/>
              <a:stretch>
                <a:fillRect/>
              </a:stretch>
            </p:blipFill>
            <p:spPr>
              <a:xfrm rot="16200000">
                <a:off x="7574605" y="1982788"/>
                <a:ext cx="3214997" cy="2819400"/>
              </a:xfrm>
              <a:prstGeom prst="rect">
                <a:avLst/>
              </a:prstGeom>
            </p:spPr>
          </p:pic>
        </p:grpSp>
        <p:sp>
          <p:nvSpPr>
            <p:cNvPr id="10" name="文本框 9"/>
            <p:cNvSpPr txBox="1"/>
            <p:nvPr/>
          </p:nvSpPr>
          <p:spPr>
            <a:xfrm>
              <a:off x="1655158" y="2000889"/>
              <a:ext cx="896165" cy="768350"/>
            </a:xfrm>
            <a:prstGeom prst="rect">
              <a:avLst/>
            </a:prstGeom>
            <a:noFill/>
          </p:spPr>
          <p:txBody>
            <a:bodyPr wrap="square" rtlCol="0">
              <a:spAutoFit/>
            </a:bodyPr>
            <a:lstStyle/>
            <a:p>
              <a:r>
                <a:rPr lang="en-US" altLang="zh-CN" sz="4400" b="1" dirty="0">
                  <a:solidFill>
                    <a:schemeClr val="tx1">
                      <a:lumMod val="65000"/>
                      <a:lumOff val="35000"/>
                    </a:schemeClr>
                  </a:solidFill>
                  <a:latin typeface="微软雅黑" panose="020B0503020204020204" pitchFamily="34" charset="-122"/>
                  <a:ea typeface="微软雅黑" panose="020B0503020204020204" pitchFamily="34" charset="-122"/>
                </a:rPr>
                <a:t>04</a:t>
              </a:r>
              <a:endPar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4865161" y="3864384"/>
            <a:ext cx="3148546" cy="521970"/>
          </a:xfrm>
          <a:prstGeom prst="rect">
            <a:avLst/>
          </a:prstGeom>
          <a:noFill/>
        </p:spPr>
        <p:txBody>
          <a:bodyPr wrap="square" rtlCol="0">
            <a:spAutoFit/>
          </a:bodyPr>
          <a:lstStyle/>
          <a:p>
            <a:r>
              <a:rPr lang="zh-CN" altLang="en-US" sz="2800" b="1" dirty="0">
                <a:solidFill>
                  <a:srgbClr val="1B70B0"/>
                </a:solidFill>
                <a:latin typeface="微软雅黑" panose="020B0503020204020204" pitchFamily="34" charset="-122"/>
                <a:ea typeface="微软雅黑" panose="020B0503020204020204" pitchFamily="34" charset="-122"/>
                <a:sym typeface="+mn-ea"/>
              </a:rPr>
              <a:t>测试运行与优化</a:t>
            </a:r>
            <a:endParaRPr lang="zh-CN" altLang="en-US" sz="2800" b="1" dirty="0">
              <a:solidFill>
                <a:srgbClr val="6ABBDF"/>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419783" y="2407118"/>
            <a:ext cx="1274211" cy="1569660"/>
          </a:xfrm>
          <a:prstGeom prst="rect">
            <a:avLst/>
          </a:prstGeom>
          <a:noFill/>
        </p:spPr>
        <p:txBody>
          <a:bodyPr wrap="square" rtlCol="0">
            <a:spAutoFit/>
          </a:bodyPr>
          <a:lstStyle/>
          <a:p>
            <a:r>
              <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肆</a:t>
            </a:r>
            <a:endPar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27" name="文本框 26"/>
          <p:cNvSpPr txBox="1"/>
          <p:nvPr/>
        </p:nvSpPr>
        <p:spPr>
          <a:xfrm>
            <a:off x="4763566" y="3105385"/>
            <a:ext cx="3591774"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第          部分</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3" presetClass="entr" presetSubtype="36"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strVal val="(6*min(max(#ppt_w*#ppt_h,.3),1)-7.4)/-.7*#ppt_w"/>
                                          </p:val>
                                        </p:tav>
                                        <p:tav tm="100000">
                                          <p:val>
                                            <p:strVal val="#ppt_w"/>
                                          </p:val>
                                        </p:tav>
                                      </p:tavLst>
                                    </p:anim>
                                    <p:anim calcmode="lin" valueType="num">
                                      <p:cBhvr>
                                        <p:cTn id="27" dur="500" fill="hold"/>
                                        <p:tgtEl>
                                          <p:spTgt spid="26"/>
                                        </p:tgtEl>
                                        <p:attrNameLst>
                                          <p:attrName>ppt_h</p:attrName>
                                        </p:attrNameLst>
                                      </p:cBhvr>
                                      <p:tavLst>
                                        <p:tav tm="0">
                                          <p:val>
                                            <p:strVal val="(6*min(max(#ppt_w*#ppt_h,.3),1)-7.4)/-.7*#ppt_h"/>
                                          </p:val>
                                        </p:tav>
                                        <p:tav tm="100000">
                                          <p:val>
                                            <p:strVal val="#ppt_h"/>
                                          </p:val>
                                        </p:tav>
                                      </p:tavLst>
                                    </p:anim>
                                    <p:anim calcmode="lin" valueType="num">
                                      <p:cBhvr>
                                        <p:cTn id="28" dur="500" fill="hold"/>
                                        <p:tgtEl>
                                          <p:spTgt spid="26"/>
                                        </p:tgtEl>
                                        <p:attrNameLst>
                                          <p:attrName>ppt_x</p:attrName>
                                        </p:attrNameLst>
                                      </p:cBhvr>
                                      <p:tavLst>
                                        <p:tav tm="0">
                                          <p:val>
                                            <p:fltVal val="0.5"/>
                                          </p:val>
                                        </p:tav>
                                        <p:tav tm="100000">
                                          <p:val>
                                            <p:strVal val="#ppt_x"/>
                                          </p:val>
                                        </p:tav>
                                      </p:tavLst>
                                    </p:anim>
                                    <p:anim calcmode="lin" valueType="num">
                                      <p:cBhvr>
                                        <p:cTn id="29"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209" y="0"/>
            <a:ext cx="6097209" cy="1026029"/>
            <a:chOff x="-1209" y="0"/>
            <a:chExt cx="6097209" cy="1026029"/>
          </a:xfrm>
        </p:grpSpPr>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1" name="直接连接符 30"/>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1710705" y="497693"/>
            <a:ext cx="4200396" cy="460375"/>
          </a:xfrm>
          <a:prstGeom prst="rect">
            <a:avLst/>
          </a:prstGeom>
          <a:noFill/>
        </p:spPr>
        <p:txBody>
          <a:bodyPr wrap="square" rtlCol="0">
            <a:spAutoFit/>
          </a:bodyPr>
          <a:lstStyle/>
          <a:p>
            <a:r>
              <a:rPr lang="zh-CN" altLang="en-US" sz="2400" b="1" dirty="0">
                <a:solidFill>
                  <a:srgbClr val="6ABBDF"/>
                </a:solidFill>
                <a:latin typeface="微软雅黑" panose="020B0503020204020204" pitchFamily="34" charset="-122"/>
                <a:ea typeface="微软雅黑" panose="020B0503020204020204" pitchFamily="34" charset="-122"/>
              </a:rPr>
              <a:t>成果展示（</a:t>
            </a:r>
            <a:r>
              <a:rPr lang="en-US" altLang="zh-CN" sz="2400" b="1" dirty="0">
                <a:solidFill>
                  <a:srgbClr val="6ABBDF"/>
                </a:solidFill>
                <a:latin typeface="微软雅黑" panose="020B0503020204020204" pitchFamily="34" charset="-122"/>
                <a:ea typeface="微软雅黑" panose="020B0503020204020204" pitchFamily="34" charset="-122"/>
              </a:rPr>
              <a:t>VS</a:t>
            </a:r>
            <a:r>
              <a:rPr lang="zh-CN" altLang="en-US" sz="2400" b="1" dirty="0">
                <a:solidFill>
                  <a:srgbClr val="6ABBDF"/>
                </a:solidFill>
                <a:latin typeface="微软雅黑" panose="020B0503020204020204" pitchFamily="34" charset="-122"/>
                <a:ea typeface="微软雅黑" panose="020B0503020204020204" pitchFamily="34" charset="-122"/>
              </a:rPr>
              <a:t>）</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pic>
        <p:nvPicPr>
          <p:cNvPr id="3" name="图片 2" descr="IMG_0323_看图王"/>
          <p:cNvPicPr>
            <a:picLocks noChangeAspect="1"/>
          </p:cNvPicPr>
          <p:nvPr/>
        </p:nvPicPr>
        <p:blipFill>
          <a:blip r:embed="rId2"/>
          <a:stretch>
            <a:fillRect/>
          </a:stretch>
        </p:blipFill>
        <p:spPr>
          <a:xfrm>
            <a:off x="443865" y="958215"/>
            <a:ext cx="5207000" cy="5829300"/>
          </a:xfrm>
          <a:prstGeom prst="rect">
            <a:avLst/>
          </a:prstGeom>
        </p:spPr>
      </p:pic>
      <p:pic>
        <p:nvPicPr>
          <p:cNvPr id="4" name="图片 3" descr="Q7SE4FZY)Z6J])SBG}[WFS5"/>
          <p:cNvPicPr>
            <a:picLocks noChangeAspect="1"/>
          </p:cNvPicPr>
          <p:nvPr/>
        </p:nvPicPr>
        <p:blipFill>
          <a:blip r:embed="rId3"/>
          <a:stretch>
            <a:fillRect/>
          </a:stretch>
        </p:blipFill>
        <p:spPr>
          <a:xfrm>
            <a:off x="5821045" y="1448435"/>
            <a:ext cx="6194425" cy="5191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209" y="0"/>
            <a:ext cx="6097209" cy="1026029"/>
            <a:chOff x="-1209" y="0"/>
            <a:chExt cx="6097209" cy="1026029"/>
          </a:xfrm>
        </p:grpSpPr>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1" name="直接连接符 30"/>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1710705" y="497693"/>
            <a:ext cx="4200396" cy="460375"/>
          </a:xfrm>
          <a:prstGeom prst="rect">
            <a:avLst/>
          </a:prstGeom>
          <a:noFill/>
        </p:spPr>
        <p:txBody>
          <a:bodyPr wrap="square" rtlCol="0">
            <a:spAutoFit/>
          </a:bodyPr>
          <a:lstStyle/>
          <a:p>
            <a:r>
              <a:rPr lang="zh-CN" altLang="en-US" sz="2400" b="1" dirty="0">
                <a:solidFill>
                  <a:srgbClr val="6ABBDF"/>
                </a:solidFill>
                <a:latin typeface="微软雅黑" panose="020B0503020204020204" pitchFamily="34" charset="-122"/>
                <a:ea typeface="微软雅黑" panose="020B0503020204020204" pitchFamily="34" charset="-122"/>
              </a:rPr>
              <a:t>成果展示（</a:t>
            </a:r>
            <a:r>
              <a:rPr lang="en-US" altLang="zh-CN" sz="2400" b="1" dirty="0">
                <a:solidFill>
                  <a:srgbClr val="6ABBDF"/>
                </a:solidFill>
                <a:latin typeface="微软雅黑" panose="020B0503020204020204" pitchFamily="34" charset="-122"/>
                <a:ea typeface="微软雅黑" panose="020B0503020204020204" pitchFamily="34" charset="-122"/>
              </a:rPr>
              <a:t>VS</a:t>
            </a:r>
            <a:r>
              <a:rPr lang="zh-CN" altLang="en-US" sz="2400" b="1" dirty="0">
                <a:solidFill>
                  <a:srgbClr val="6ABBDF"/>
                </a:solidFill>
                <a:latin typeface="微软雅黑" panose="020B0503020204020204" pitchFamily="34" charset="-122"/>
                <a:ea typeface="微软雅黑" panose="020B0503020204020204" pitchFamily="34" charset="-122"/>
              </a:rPr>
              <a:t>）</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pic>
        <p:nvPicPr>
          <p:cNvPr id="2" name="录制_2022_02_23_23_24_42_996_1">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886460" y="1094105"/>
            <a:ext cx="10190480" cy="4835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1" fill="hold" display="1">
                  <p:stCondLst>
                    <p:cond delay="indefinite"/>
                  </p:stCondLst>
                </p:cTn>
                <p:tgtEl>
                  <p:spTgt spid="2"/>
                </p:tgtEl>
              </p:cMediaNode>
            </p:video>
          </p:childTnLst>
        </p:cTn>
      </p:par>
    </p:tnLst>
    <p:bldLst>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209" y="0"/>
            <a:ext cx="6097209" cy="1026029"/>
            <a:chOff x="-1209" y="0"/>
            <a:chExt cx="6097209" cy="1026029"/>
          </a:xfrm>
        </p:grpSpPr>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1" name="直接连接符 30"/>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1710705" y="497693"/>
            <a:ext cx="4200396" cy="460375"/>
          </a:xfrm>
          <a:prstGeom prst="rect">
            <a:avLst/>
          </a:prstGeom>
          <a:noFill/>
        </p:spPr>
        <p:txBody>
          <a:bodyPr wrap="square" rtlCol="0">
            <a:spAutoFit/>
          </a:bodyPr>
          <a:lstStyle/>
          <a:p>
            <a:r>
              <a:rPr lang="zh-CN" altLang="en-US" sz="2400" b="1" dirty="0">
                <a:solidFill>
                  <a:srgbClr val="6ABBDF"/>
                </a:solidFill>
                <a:latin typeface="微软雅黑" panose="020B0503020204020204" pitchFamily="34" charset="-122"/>
                <a:ea typeface="微软雅黑" panose="020B0503020204020204" pitchFamily="34" charset="-122"/>
              </a:rPr>
              <a:t>成果优化（</a:t>
            </a:r>
            <a:r>
              <a:rPr lang="en-US" altLang="zh-CN" sz="2400" b="1" dirty="0">
                <a:solidFill>
                  <a:srgbClr val="6ABBDF"/>
                </a:solidFill>
                <a:latin typeface="微软雅黑" panose="020B0503020204020204" pitchFamily="34" charset="-122"/>
                <a:ea typeface="微软雅黑" panose="020B0503020204020204" pitchFamily="34" charset="-122"/>
              </a:rPr>
              <a:t>Qt</a:t>
            </a:r>
            <a:r>
              <a:rPr lang="zh-CN" altLang="en-US" sz="2400" b="1" dirty="0">
                <a:solidFill>
                  <a:srgbClr val="6ABBDF"/>
                </a:solidFill>
                <a:latin typeface="微软雅黑" panose="020B0503020204020204" pitchFamily="34" charset="-122"/>
                <a:ea typeface="微软雅黑" panose="020B0503020204020204" pitchFamily="34" charset="-122"/>
              </a:rPr>
              <a:t>）</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pic>
        <p:nvPicPr>
          <p:cNvPr id="2" name="录制_2022_02_23_23_51_17_596">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527685" y="958215"/>
            <a:ext cx="10864850" cy="5594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1" fill="hold" display="1">
                  <p:stCondLst>
                    <p:cond delay="indefinite"/>
                  </p:stCondLst>
                </p:cTn>
                <p:tgtEl>
                  <p:spTgt spid="2"/>
                </p:tgtEl>
              </p:cMediaNode>
            </p:video>
          </p:childTnLst>
        </p:cTn>
      </p:par>
    </p:tnLst>
    <p:bldLst>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flipH="1" flipV="1">
            <a:off x="7384859" y="0"/>
            <a:ext cx="4788089" cy="3007902"/>
          </a:xfrm>
          <a:prstGeom prst="rect">
            <a:avLst/>
          </a:prstGeom>
        </p:spPr>
      </p:pic>
      <p:pic>
        <p:nvPicPr>
          <p:cNvPr id="9" name="图片 8"/>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504" y="3962762"/>
            <a:ext cx="3961905" cy="2895238"/>
          </a:xfrm>
          <a:prstGeom prst="rect">
            <a:avLst/>
          </a:prstGeom>
        </p:spPr>
      </p:pic>
      <p:sp>
        <p:nvSpPr>
          <p:cNvPr id="8" name="矩形 7"/>
          <p:cNvSpPr/>
          <p:nvPr/>
        </p:nvSpPr>
        <p:spPr>
          <a:xfrm>
            <a:off x="1638303" y="2000889"/>
            <a:ext cx="9296401" cy="3214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079500" y="2000889"/>
            <a:ext cx="10680700" cy="3587111"/>
            <a:chOff x="1079500" y="2000889"/>
            <a:chExt cx="10680700" cy="3587111"/>
          </a:xfrm>
        </p:grpSpPr>
        <p:grpSp>
          <p:nvGrpSpPr>
            <p:cNvPr id="5" name="组合 4"/>
            <p:cNvGrpSpPr/>
            <p:nvPr/>
          </p:nvGrpSpPr>
          <p:grpSpPr>
            <a:xfrm>
              <a:off x="1079500" y="2000889"/>
              <a:ext cx="10680700" cy="3587111"/>
              <a:chOff x="736600" y="1784989"/>
              <a:chExt cx="10680700" cy="3587111"/>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0541" t="7750" r="8124" b="15939"/>
              <a:stretch>
                <a:fillRect/>
              </a:stretch>
            </p:blipFill>
            <p:spPr>
              <a:xfrm>
                <a:off x="736600" y="1784989"/>
                <a:ext cx="10680700" cy="3587111"/>
              </a:xfrm>
              <a:prstGeom prst="rect">
                <a:avLst/>
              </a:prstGeom>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b="47222"/>
              <a:stretch>
                <a:fillRect/>
              </a:stretch>
            </p:blipFill>
            <p:spPr>
              <a:xfrm rot="16200000">
                <a:off x="1213695" y="1866698"/>
                <a:ext cx="3288679" cy="3125262"/>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51296"/>
              <a:stretch>
                <a:fillRect/>
              </a:stretch>
            </p:blipFill>
            <p:spPr>
              <a:xfrm rot="16200000">
                <a:off x="7574605" y="1982788"/>
                <a:ext cx="3214997" cy="2819400"/>
              </a:xfrm>
              <a:prstGeom prst="rect">
                <a:avLst/>
              </a:prstGeom>
            </p:spPr>
          </p:pic>
        </p:grpSp>
        <p:sp>
          <p:nvSpPr>
            <p:cNvPr id="10" name="文本框 9"/>
            <p:cNvSpPr txBox="1"/>
            <p:nvPr/>
          </p:nvSpPr>
          <p:spPr>
            <a:xfrm>
              <a:off x="1655158" y="2000889"/>
              <a:ext cx="896165" cy="768350"/>
            </a:xfrm>
            <a:prstGeom prst="rect">
              <a:avLst/>
            </a:prstGeom>
            <a:noFill/>
          </p:spPr>
          <p:txBody>
            <a:bodyPr wrap="square" rtlCol="0">
              <a:spAutoFit/>
            </a:bodyPr>
            <a:lstStyle/>
            <a:p>
              <a:r>
                <a:rPr lang="en-US" altLang="zh-CN" sz="4400" b="1" dirty="0">
                  <a:solidFill>
                    <a:schemeClr val="tx1">
                      <a:lumMod val="65000"/>
                      <a:lumOff val="35000"/>
                    </a:schemeClr>
                  </a:solidFill>
                  <a:latin typeface="微软雅黑" panose="020B0503020204020204" pitchFamily="34" charset="-122"/>
                  <a:ea typeface="微软雅黑" panose="020B0503020204020204" pitchFamily="34" charset="-122"/>
                </a:rPr>
                <a:t>05</a:t>
              </a:r>
              <a:endPar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4865161" y="3864384"/>
            <a:ext cx="3148546" cy="521970"/>
          </a:xfrm>
          <a:prstGeom prst="rect">
            <a:avLst/>
          </a:prstGeom>
          <a:noFill/>
        </p:spPr>
        <p:txBody>
          <a:bodyPr wrap="square" rtlCol="0">
            <a:spAutoFit/>
          </a:bodyPr>
          <a:lstStyle/>
          <a:p>
            <a:pPr algn="ctr"/>
            <a:r>
              <a:rPr lang="zh-CN" altLang="en-US" sz="2800" b="1" dirty="0">
                <a:solidFill>
                  <a:srgbClr val="1B70B0"/>
                </a:solidFill>
                <a:latin typeface="微软雅黑" panose="020B0503020204020204" pitchFamily="34" charset="-122"/>
                <a:ea typeface="微软雅黑" panose="020B0503020204020204" pitchFamily="34" charset="-122"/>
                <a:sym typeface="+mn-ea"/>
              </a:rPr>
              <a:t>心得</a:t>
            </a:r>
            <a:r>
              <a:rPr lang="zh-CN" altLang="en-US" sz="2800" b="1" dirty="0">
                <a:solidFill>
                  <a:srgbClr val="1B70B0"/>
                </a:solidFill>
                <a:latin typeface="微软雅黑" panose="020B0503020204020204" pitchFamily="34" charset="-122"/>
                <a:ea typeface="微软雅黑" panose="020B0503020204020204" pitchFamily="34" charset="-122"/>
                <a:sym typeface="+mn-ea"/>
              </a:rPr>
              <a:t>感悟</a:t>
            </a:r>
            <a:endParaRPr lang="zh-CN" altLang="en-US" sz="2800" b="1" dirty="0">
              <a:solidFill>
                <a:srgbClr val="1B70B0"/>
              </a:solidFill>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5419783" y="2407118"/>
            <a:ext cx="1274211" cy="1568450"/>
          </a:xfrm>
          <a:prstGeom prst="rect">
            <a:avLst/>
          </a:prstGeom>
          <a:noFill/>
        </p:spPr>
        <p:txBody>
          <a:bodyPr wrap="square" rtlCol="0">
            <a:spAutoFit/>
          </a:bodyPr>
          <a:lstStyle/>
          <a:p>
            <a:r>
              <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伍</a:t>
            </a:r>
            <a:endPar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27" name="文本框 26"/>
          <p:cNvSpPr txBox="1"/>
          <p:nvPr/>
        </p:nvSpPr>
        <p:spPr>
          <a:xfrm>
            <a:off x="4763566" y="3105385"/>
            <a:ext cx="3591774"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第          部分</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3" presetClass="entr" presetSubtype="36"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strVal val="(6*min(max(#ppt_w*#ppt_h,.3),1)-7.4)/-.7*#ppt_w"/>
                                          </p:val>
                                        </p:tav>
                                        <p:tav tm="100000">
                                          <p:val>
                                            <p:strVal val="#ppt_w"/>
                                          </p:val>
                                        </p:tav>
                                      </p:tavLst>
                                    </p:anim>
                                    <p:anim calcmode="lin" valueType="num">
                                      <p:cBhvr>
                                        <p:cTn id="27" dur="500" fill="hold"/>
                                        <p:tgtEl>
                                          <p:spTgt spid="26"/>
                                        </p:tgtEl>
                                        <p:attrNameLst>
                                          <p:attrName>ppt_h</p:attrName>
                                        </p:attrNameLst>
                                      </p:cBhvr>
                                      <p:tavLst>
                                        <p:tav tm="0">
                                          <p:val>
                                            <p:strVal val="(6*min(max(#ppt_w*#ppt_h,.3),1)-7.4)/-.7*#ppt_h"/>
                                          </p:val>
                                        </p:tav>
                                        <p:tav tm="100000">
                                          <p:val>
                                            <p:strVal val="#ppt_h"/>
                                          </p:val>
                                        </p:tav>
                                      </p:tavLst>
                                    </p:anim>
                                    <p:anim calcmode="lin" valueType="num">
                                      <p:cBhvr>
                                        <p:cTn id="28" dur="500" fill="hold"/>
                                        <p:tgtEl>
                                          <p:spTgt spid="26"/>
                                        </p:tgtEl>
                                        <p:attrNameLst>
                                          <p:attrName>ppt_x</p:attrName>
                                        </p:attrNameLst>
                                      </p:cBhvr>
                                      <p:tavLst>
                                        <p:tav tm="0">
                                          <p:val>
                                            <p:fltVal val="0.5"/>
                                          </p:val>
                                        </p:tav>
                                        <p:tav tm="100000">
                                          <p:val>
                                            <p:strVal val="#ppt_x"/>
                                          </p:val>
                                        </p:tav>
                                      </p:tavLst>
                                    </p:anim>
                                    <p:anim calcmode="lin" valueType="num">
                                      <p:cBhvr>
                                        <p:cTn id="29"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flipH="1" flipV="1">
            <a:off x="7384859" y="0"/>
            <a:ext cx="4788089" cy="3007902"/>
          </a:xfrm>
          <a:prstGeom prst="rect">
            <a:avLst/>
          </a:prstGeom>
        </p:spPr>
      </p:pic>
      <p:pic>
        <p:nvPicPr>
          <p:cNvPr id="9" name="图片 8"/>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504" y="3962762"/>
            <a:ext cx="3961905" cy="2895238"/>
          </a:xfrm>
          <a:prstGeom prst="rect">
            <a:avLst/>
          </a:prstGeom>
        </p:spPr>
      </p:pic>
      <p:sp>
        <p:nvSpPr>
          <p:cNvPr id="8" name="矩形 7"/>
          <p:cNvSpPr/>
          <p:nvPr/>
        </p:nvSpPr>
        <p:spPr>
          <a:xfrm>
            <a:off x="1638303" y="2000889"/>
            <a:ext cx="9296401" cy="3214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079500" y="2000889"/>
            <a:ext cx="10680700" cy="3587111"/>
            <a:chOff x="1079500" y="2000889"/>
            <a:chExt cx="10680700" cy="3587111"/>
          </a:xfrm>
        </p:grpSpPr>
        <p:grpSp>
          <p:nvGrpSpPr>
            <p:cNvPr id="5" name="组合 4"/>
            <p:cNvGrpSpPr/>
            <p:nvPr/>
          </p:nvGrpSpPr>
          <p:grpSpPr>
            <a:xfrm>
              <a:off x="1079500" y="2000889"/>
              <a:ext cx="10680700" cy="3587111"/>
              <a:chOff x="736600" y="1784989"/>
              <a:chExt cx="10680700" cy="3587111"/>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0541" t="7750" r="8124" b="15939"/>
              <a:stretch>
                <a:fillRect/>
              </a:stretch>
            </p:blipFill>
            <p:spPr>
              <a:xfrm>
                <a:off x="736600" y="1784989"/>
                <a:ext cx="10680700" cy="3587111"/>
              </a:xfrm>
              <a:prstGeom prst="rect">
                <a:avLst/>
              </a:prstGeom>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b="47222"/>
              <a:stretch>
                <a:fillRect/>
              </a:stretch>
            </p:blipFill>
            <p:spPr>
              <a:xfrm rot="16200000">
                <a:off x="1213695" y="1866698"/>
                <a:ext cx="3288679" cy="3125262"/>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51296"/>
              <a:stretch>
                <a:fillRect/>
              </a:stretch>
            </p:blipFill>
            <p:spPr>
              <a:xfrm rot="16200000">
                <a:off x="7574605" y="1982788"/>
                <a:ext cx="3214997" cy="2819400"/>
              </a:xfrm>
              <a:prstGeom prst="rect">
                <a:avLst/>
              </a:prstGeom>
            </p:spPr>
          </p:pic>
        </p:grpSp>
        <p:sp>
          <p:nvSpPr>
            <p:cNvPr id="10" name="文本框 9"/>
            <p:cNvSpPr txBox="1"/>
            <p:nvPr/>
          </p:nvSpPr>
          <p:spPr>
            <a:xfrm>
              <a:off x="1655158" y="2000889"/>
              <a:ext cx="896165" cy="769441"/>
            </a:xfrm>
            <a:prstGeom prst="rect">
              <a:avLst/>
            </a:prstGeom>
            <a:noFill/>
          </p:spPr>
          <p:txBody>
            <a:bodyPr wrap="square" rtlCol="0">
              <a:spAutoFit/>
            </a:bodyPr>
            <a:lstStyle/>
            <a:p>
              <a:r>
                <a:rPr lang="en-US" altLang="zh-CN" sz="4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4865161" y="3864384"/>
            <a:ext cx="3148546" cy="583565"/>
          </a:xfrm>
          <a:prstGeom prst="rect">
            <a:avLst/>
          </a:prstGeom>
          <a:noFill/>
        </p:spPr>
        <p:txBody>
          <a:bodyPr wrap="square" rtlCol="0">
            <a:spAutoFit/>
          </a:bodyPr>
          <a:lstStyle/>
          <a:p>
            <a:r>
              <a:rPr lang="zh-CN" altLang="en-US" sz="3200" b="1" dirty="0">
                <a:solidFill>
                  <a:srgbClr val="1B70B0"/>
                </a:solidFill>
                <a:latin typeface="微软雅黑" panose="020B0503020204020204" pitchFamily="34" charset="-122"/>
                <a:ea typeface="微软雅黑" panose="020B0503020204020204" pitchFamily="34" charset="-122"/>
                <a:sym typeface="+mn-ea"/>
              </a:rPr>
              <a:t>问题描述与分析</a:t>
            </a:r>
            <a:endParaRPr lang="zh-CN" altLang="en-US" sz="3200" b="1" dirty="0">
              <a:solidFill>
                <a:srgbClr val="1B70B0"/>
              </a:solidFill>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5419783" y="2407118"/>
            <a:ext cx="1274211" cy="1569660"/>
          </a:xfrm>
          <a:prstGeom prst="rect">
            <a:avLst/>
          </a:prstGeom>
          <a:noFill/>
        </p:spPr>
        <p:txBody>
          <a:bodyPr wrap="square" rtlCol="0">
            <a:spAutoFit/>
          </a:bodyPr>
          <a:lstStyle/>
          <a:p>
            <a:r>
              <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壹</a:t>
            </a:r>
            <a:endPar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27" name="文本框 26"/>
          <p:cNvSpPr txBox="1"/>
          <p:nvPr/>
        </p:nvSpPr>
        <p:spPr>
          <a:xfrm>
            <a:off x="4763566" y="3105385"/>
            <a:ext cx="3591774"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第          部分</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3" presetClass="entr" presetSubtype="36"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strVal val="(6*min(max(#ppt_w*#ppt_h,.3),1)-7.4)/-.7*#ppt_w"/>
                                          </p:val>
                                        </p:tav>
                                        <p:tav tm="100000">
                                          <p:val>
                                            <p:strVal val="#ppt_w"/>
                                          </p:val>
                                        </p:tav>
                                      </p:tavLst>
                                    </p:anim>
                                    <p:anim calcmode="lin" valueType="num">
                                      <p:cBhvr>
                                        <p:cTn id="27" dur="500" fill="hold"/>
                                        <p:tgtEl>
                                          <p:spTgt spid="26"/>
                                        </p:tgtEl>
                                        <p:attrNameLst>
                                          <p:attrName>ppt_h</p:attrName>
                                        </p:attrNameLst>
                                      </p:cBhvr>
                                      <p:tavLst>
                                        <p:tav tm="0">
                                          <p:val>
                                            <p:strVal val="(6*min(max(#ppt_w*#ppt_h,.3),1)-7.4)/-.7*#ppt_h"/>
                                          </p:val>
                                        </p:tav>
                                        <p:tav tm="100000">
                                          <p:val>
                                            <p:strVal val="#ppt_h"/>
                                          </p:val>
                                        </p:tav>
                                      </p:tavLst>
                                    </p:anim>
                                    <p:anim calcmode="lin" valueType="num">
                                      <p:cBhvr>
                                        <p:cTn id="28" dur="500" fill="hold"/>
                                        <p:tgtEl>
                                          <p:spTgt spid="26"/>
                                        </p:tgtEl>
                                        <p:attrNameLst>
                                          <p:attrName>ppt_x</p:attrName>
                                        </p:attrNameLst>
                                      </p:cBhvr>
                                      <p:tavLst>
                                        <p:tav tm="0">
                                          <p:val>
                                            <p:fltVal val="0.5"/>
                                          </p:val>
                                        </p:tav>
                                        <p:tav tm="100000">
                                          <p:val>
                                            <p:strVal val="#ppt_x"/>
                                          </p:val>
                                        </p:tav>
                                      </p:tavLst>
                                    </p:anim>
                                    <p:anim calcmode="lin" valueType="num">
                                      <p:cBhvr>
                                        <p:cTn id="29"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648414" y="1474137"/>
            <a:ext cx="3098586" cy="4522298"/>
            <a:chOff x="4407114" y="1651000"/>
            <a:chExt cx="3098586" cy="4927599"/>
          </a:xfrm>
        </p:grpSpPr>
        <p:sp>
          <p:nvSpPr>
            <p:cNvPr id="7" name="矩形 6"/>
            <p:cNvSpPr/>
            <p:nvPr/>
          </p:nvSpPr>
          <p:spPr>
            <a:xfrm>
              <a:off x="4577558" y="1651000"/>
              <a:ext cx="2667000" cy="4419600"/>
            </a:xfrm>
            <a:prstGeom prst="rect">
              <a:avLst/>
            </a:prstGeom>
            <a:noFill/>
            <a:ln w="47625">
              <a:solidFill>
                <a:srgbClr val="6ABB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10541" t="7750" r="8124" b="15939"/>
            <a:stretch>
              <a:fillRect/>
            </a:stretch>
          </p:blipFill>
          <p:spPr>
            <a:xfrm>
              <a:off x="4407114" y="1803400"/>
              <a:ext cx="3098586" cy="4775199"/>
            </a:xfrm>
            <a:prstGeom prst="rect">
              <a:avLst/>
            </a:prstGeom>
          </p:spPr>
        </p:pic>
      </p:gr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497" y="1649091"/>
            <a:ext cx="5043006" cy="3931658"/>
          </a:xfrm>
          <a:prstGeom prst="rect">
            <a:avLst/>
          </a:prstGeom>
        </p:spPr>
      </p:pic>
      <p:grpSp>
        <p:nvGrpSpPr>
          <p:cNvPr id="24" name="组合 23"/>
          <p:cNvGrpSpPr/>
          <p:nvPr/>
        </p:nvGrpSpPr>
        <p:grpSpPr>
          <a:xfrm>
            <a:off x="8787947" y="2304850"/>
            <a:ext cx="3061153" cy="2380569"/>
            <a:chOff x="8787947" y="2304850"/>
            <a:chExt cx="3061153" cy="2380569"/>
          </a:xfrm>
        </p:grpSpPr>
        <p:sp>
          <p:nvSpPr>
            <p:cNvPr id="11" name="TextBox 8"/>
            <p:cNvSpPr txBox="1"/>
            <p:nvPr/>
          </p:nvSpPr>
          <p:spPr>
            <a:xfrm>
              <a:off x="8787947" y="2655324"/>
              <a:ext cx="3061153" cy="2030095"/>
            </a:xfrm>
            <a:prstGeom prst="rect">
              <a:avLst/>
            </a:prstGeom>
            <a:noFill/>
          </p:spPr>
          <p:txBody>
            <a:bodyPr wrap="square">
              <a:spAutoFit/>
            </a:bodyPr>
            <a:lstStyle/>
            <a:p>
              <a:pPr lvl="0">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因为一开始对数据结构不太熟悉，能力仅仅停留在解决一个问题上，没有解决多个问题的能力</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而且编程能力和水平偏弱，使我步步为艰</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但是我没有放弃，寻找相关资料并且根据自己的想法不断完善借鉴</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最终基本完成了题目相关要求</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787947" y="2304850"/>
              <a:ext cx="2491905" cy="398780"/>
            </a:xfrm>
            <a:prstGeom prst="rect">
              <a:avLst/>
            </a:prstGeom>
            <a:noFill/>
          </p:spPr>
          <p:txBody>
            <a:bodyPr wrap="squar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在不断试错中成长</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511814" y="2673058"/>
            <a:ext cx="3061153" cy="1505029"/>
            <a:chOff x="511814" y="2673058"/>
            <a:chExt cx="3061153" cy="1505029"/>
          </a:xfrm>
        </p:grpSpPr>
        <p:sp>
          <p:nvSpPr>
            <p:cNvPr id="12" name="TextBox 8"/>
            <p:cNvSpPr txBox="1"/>
            <p:nvPr/>
          </p:nvSpPr>
          <p:spPr>
            <a:xfrm>
              <a:off x="511814" y="2979207"/>
              <a:ext cx="3061153" cy="1198880"/>
            </a:xfrm>
            <a:prstGeom prst="rect">
              <a:avLst/>
            </a:prstGeom>
            <a:noFill/>
          </p:spPr>
          <p:txBody>
            <a:bodyPr wrap="square">
              <a:spAutoFit/>
            </a:bodyPr>
            <a:lstStyle/>
            <a:p>
              <a:pPr lvl="0" algn="r">
                <a:lnSpc>
                  <a:spcPct val="150000"/>
                </a:lnSpc>
              </a:pPr>
              <a:r>
                <a:rPr lang="zh-CN" sz="1100" dirty="0">
                  <a:solidFill>
                    <a:prstClr val="black">
                      <a:lumMod val="50000"/>
                      <a:lumOff val="50000"/>
                    </a:prstClr>
                  </a:solidFill>
                  <a:latin typeface="微软雅黑" panose="020B0503020204020204" pitchFamily="34" charset="-122"/>
                  <a:ea typeface="微软雅黑" panose="020B0503020204020204" pitchFamily="34" charset="-122"/>
                </a:rPr>
                <a:t>在</a:t>
              </a:r>
              <a:r>
                <a:rPr lang="zh-CN" sz="1200" dirty="0">
                  <a:solidFill>
                    <a:prstClr val="black">
                      <a:lumMod val="50000"/>
                      <a:lumOff val="50000"/>
                    </a:prstClr>
                  </a:solidFill>
                  <a:latin typeface="微软雅黑" panose="020B0503020204020204" pitchFamily="34" charset="-122"/>
                  <a:ea typeface="微软雅黑" panose="020B0503020204020204" pitchFamily="34" charset="-122"/>
                </a:rPr>
                <a:t>本次数据结构课设的设计中</a:t>
              </a:r>
              <a:endParaRPr lang="zh-CN" sz="1200" dirty="0">
                <a:solidFill>
                  <a:prstClr val="black">
                    <a:lumMod val="50000"/>
                    <a:lumOff val="50000"/>
                  </a:prstClr>
                </a:solidFill>
                <a:latin typeface="微软雅黑" panose="020B0503020204020204" pitchFamily="34" charset="-122"/>
                <a:ea typeface="微软雅黑" panose="020B0503020204020204" pitchFamily="34" charset="-122"/>
              </a:endParaRPr>
            </a:p>
            <a:p>
              <a:pPr lvl="0" algn="r">
                <a:lnSpc>
                  <a:spcPct val="150000"/>
                </a:lnSpc>
              </a:pPr>
              <a:r>
                <a:rPr lang="zh-CN" sz="1200" dirty="0">
                  <a:solidFill>
                    <a:prstClr val="black">
                      <a:lumMod val="50000"/>
                      <a:lumOff val="50000"/>
                    </a:prstClr>
                  </a:solidFill>
                  <a:latin typeface="微软雅黑" panose="020B0503020204020204" pitchFamily="34" charset="-122"/>
                  <a:ea typeface="微软雅黑" panose="020B0503020204020204" pitchFamily="34" charset="-122"/>
                </a:rPr>
                <a:t>为了寻找更好的实现方法</a:t>
              </a:r>
              <a:endParaRPr lang="zh-CN" sz="1200" dirty="0">
                <a:solidFill>
                  <a:prstClr val="black">
                    <a:lumMod val="50000"/>
                    <a:lumOff val="50000"/>
                  </a:prstClr>
                </a:solidFill>
                <a:latin typeface="微软雅黑" panose="020B0503020204020204" pitchFamily="34" charset="-122"/>
                <a:ea typeface="微软雅黑" panose="020B0503020204020204" pitchFamily="34" charset="-122"/>
              </a:endParaRPr>
            </a:p>
            <a:p>
              <a:pPr lvl="0" algn="r">
                <a:lnSpc>
                  <a:spcPct val="150000"/>
                </a:lnSpc>
              </a:pPr>
              <a:r>
                <a:rPr lang="zh-CN" sz="1200" dirty="0">
                  <a:solidFill>
                    <a:prstClr val="black">
                      <a:lumMod val="50000"/>
                      <a:lumOff val="50000"/>
                    </a:prstClr>
                  </a:solidFill>
                  <a:latin typeface="微软雅黑" panose="020B0503020204020204" pitchFamily="34" charset="-122"/>
                  <a:ea typeface="微软雅黑" panose="020B0503020204020204" pitchFamily="34" charset="-122"/>
                </a:rPr>
                <a:t>我查阅了大量资料并且请教了很多大佬</a:t>
              </a:r>
              <a:endParaRPr lang="zh-CN" sz="1200" dirty="0">
                <a:solidFill>
                  <a:prstClr val="black">
                    <a:lumMod val="50000"/>
                    <a:lumOff val="50000"/>
                  </a:prstClr>
                </a:solidFill>
                <a:latin typeface="微软雅黑" panose="020B0503020204020204" pitchFamily="34" charset="-122"/>
                <a:ea typeface="微软雅黑" panose="020B0503020204020204" pitchFamily="34" charset="-122"/>
              </a:endParaRPr>
            </a:p>
            <a:p>
              <a:pPr lvl="0" algn="r">
                <a:lnSpc>
                  <a:spcPct val="150000"/>
                </a:lnSpc>
              </a:pPr>
              <a:r>
                <a:rPr lang="zh-CN" sz="1200" dirty="0">
                  <a:solidFill>
                    <a:prstClr val="black">
                      <a:lumMod val="50000"/>
                      <a:lumOff val="50000"/>
                    </a:prstClr>
                  </a:solidFill>
                  <a:latin typeface="微软雅黑" panose="020B0503020204020204" pitchFamily="34" charset="-122"/>
                  <a:ea typeface="微软雅黑" panose="020B0503020204020204" pitchFamily="34" charset="-122"/>
                </a:rPr>
                <a:t>让我初窥数据结构和算法的奥秘</a:t>
              </a:r>
              <a:endParaRPr lang="zh-CN"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081062" y="2673058"/>
              <a:ext cx="2491905" cy="398780"/>
            </a:xfrm>
            <a:prstGeom prst="rect">
              <a:avLst/>
            </a:prstGeom>
            <a:noFill/>
          </p:spPr>
          <p:txBody>
            <a:bodyPr wrap="square" rtlCol="0">
              <a:spAutoFit/>
            </a:bodyPr>
            <a:lstStyle/>
            <a:p>
              <a:pPr algn="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畅游算法的海洋</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857953" y="5643614"/>
            <a:ext cx="6763903" cy="1181470"/>
            <a:chOff x="2857953" y="5643614"/>
            <a:chExt cx="6763903" cy="1181470"/>
          </a:xfrm>
        </p:grpSpPr>
        <p:sp>
          <p:nvSpPr>
            <p:cNvPr id="13" name="TextBox 8"/>
            <p:cNvSpPr txBox="1"/>
            <p:nvPr/>
          </p:nvSpPr>
          <p:spPr>
            <a:xfrm>
              <a:off x="2857953" y="5903064"/>
              <a:ext cx="6763903" cy="922020"/>
            </a:xfrm>
            <a:prstGeom prst="rect">
              <a:avLst/>
            </a:prstGeom>
            <a:noFill/>
          </p:spPr>
          <p:txBody>
            <a:bodyPr wrap="square">
              <a:spAutoFit/>
            </a:bodyPr>
            <a:lstStyle/>
            <a:p>
              <a:pPr lvl="0" algn="ctr">
                <a:lnSpc>
                  <a:spcPct val="150000"/>
                </a:lnSpc>
              </a:pPr>
              <a:r>
                <a:rPr lang="zh-CN" altLang="en-US" sz="1200" dirty="0">
                  <a:solidFill>
                    <a:srgbClr val="4D4D4D"/>
                  </a:solidFill>
                  <a:effectLst/>
                  <a:latin typeface="+mn-ea"/>
                  <a:sym typeface="+mn-ea"/>
                </a:rPr>
                <a:t>在这次课程设计的实验中，我收获了许多知识，也培养了独立思考、动手操作的能力。我也学会了许多学习和解决实际问题的方法，让我受益匪浅。课程设计对我来说，趣味性强，不仅锻炼我们编写代码能力，而且可以学到很多新东西</a:t>
              </a:r>
              <a:endParaRPr lang="zh-CN" altLang="en-US" sz="1200" dirty="0">
                <a:solidFill>
                  <a:srgbClr val="4D4D4D"/>
                </a:solidFill>
                <a:effectLst/>
                <a:latin typeface="+mn-ea"/>
                <a:ea typeface="微软雅黑" panose="020B0503020204020204" pitchFamily="34" charset="-122"/>
                <a:sym typeface="+mn-ea"/>
              </a:endParaRPr>
            </a:p>
          </p:txBody>
        </p:sp>
        <p:sp>
          <p:nvSpPr>
            <p:cNvPr id="16" name="文本框 15"/>
            <p:cNvSpPr txBox="1"/>
            <p:nvPr/>
          </p:nvSpPr>
          <p:spPr>
            <a:xfrm>
              <a:off x="4994588" y="5643614"/>
              <a:ext cx="2491905" cy="368300"/>
            </a:xfrm>
            <a:prstGeom prst="rect">
              <a:avLst/>
            </a:prstGeom>
            <a:noFill/>
          </p:spPr>
          <p:txBody>
            <a:bodyPr wrap="square"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未来加油</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209" y="0"/>
            <a:ext cx="6097209" cy="1026029"/>
            <a:chOff x="-1209" y="0"/>
            <a:chExt cx="6097209" cy="1026029"/>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19" name="直接连接符 18"/>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1718325" y="497693"/>
            <a:ext cx="4200396" cy="460375"/>
          </a:xfrm>
          <a:prstGeom prst="rect">
            <a:avLst/>
          </a:prstGeom>
          <a:noFill/>
        </p:spPr>
        <p:txBody>
          <a:bodyPr wrap="square" rtlCol="0">
            <a:spAutoFit/>
          </a:bodyPr>
          <a:lstStyle/>
          <a:p>
            <a:r>
              <a:rPr lang="zh-CN" sz="2400" b="1" dirty="0">
                <a:solidFill>
                  <a:schemeClr val="tx1">
                    <a:lumMod val="50000"/>
                    <a:lumOff val="50000"/>
                  </a:schemeClr>
                </a:solidFill>
                <a:latin typeface="微软雅黑" panose="020B0503020204020204" pitchFamily="34" charset="-122"/>
                <a:ea typeface="微软雅黑" panose="020B0503020204020204" pitchFamily="34" charset="-122"/>
              </a:rPr>
              <a:t>心得体会</a:t>
            </a:r>
            <a:endParaRPr lang="zh-CN" sz="2400" b="1" dirty="0">
              <a:solidFill>
                <a:srgbClr val="6ABBD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303" y="-43179"/>
            <a:ext cx="5219281" cy="1453096"/>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4326792"/>
            <a:ext cx="4049486" cy="254390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93" y="0"/>
            <a:ext cx="5920521" cy="150396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017"/>
            <a:ext cx="1810722" cy="3429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58286" y="0"/>
            <a:ext cx="3633714" cy="2660154"/>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811200" y="2879494"/>
            <a:ext cx="1603759" cy="6404049"/>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403910">
            <a:off x="10599209" y="1786629"/>
            <a:ext cx="1742763" cy="1458580"/>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32986" y="3773212"/>
            <a:ext cx="1915667" cy="3084788"/>
          </a:xfrm>
          <a:prstGeom prst="rect">
            <a:avLst/>
          </a:prstGeom>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622864">
            <a:off x="-189914" y="2502583"/>
            <a:ext cx="3686232" cy="2873882"/>
          </a:xfrm>
          <a:prstGeom prst="rect">
            <a:avLst/>
          </a:prstGeom>
        </p:spPr>
      </p:pic>
      <p:grpSp>
        <p:nvGrpSpPr>
          <p:cNvPr id="6" name="组合 5"/>
          <p:cNvGrpSpPr/>
          <p:nvPr/>
        </p:nvGrpSpPr>
        <p:grpSpPr>
          <a:xfrm>
            <a:off x="1044221" y="1788513"/>
            <a:ext cx="10680700" cy="3745646"/>
            <a:chOff x="1044221" y="1788513"/>
            <a:chExt cx="10680700" cy="3745646"/>
          </a:xfrm>
        </p:grpSpPr>
        <p:grpSp>
          <p:nvGrpSpPr>
            <p:cNvPr id="4" name="组合 3"/>
            <p:cNvGrpSpPr/>
            <p:nvPr/>
          </p:nvGrpSpPr>
          <p:grpSpPr>
            <a:xfrm>
              <a:off x="1044221" y="1788513"/>
              <a:ext cx="10680700" cy="3745646"/>
              <a:chOff x="1099085" y="2000889"/>
              <a:chExt cx="10680700" cy="3745646"/>
            </a:xfrm>
          </p:grpSpPr>
          <p:sp>
            <p:nvSpPr>
              <p:cNvPr id="13" name="矩形 12"/>
              <p:cNvSpPr/>
              <p:nvPr/>
            </p:nvSpPr>
            <p:spPr>
              <a:xfrm>
                <a:off x="1638303" y="2000889"/>
                <a:ext cx="9296401" cy="3214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rotWithShape="1">
              <a:blip r:embed="rId10">
                <a:extLst>
                  <a:ext uri="{28A0092B-C50C-407E-A947-70E740481C1C}">
                    <a14:useLocalDpi xmlns:a14="http://schemas.microsoft.com/office/drawing/2010/main" val="0"/>
                  </a:ext>
                </a:extLst>
              </a:blip>
              <a:srcRect l="10541" t="7750" r="8124" b="15939"/>
              <a:stretch>
                <a:fillRect/>
              </a:stretch>
            </p:blipFill>
            <p:spPr>
              <a:xfrm>
                <a:off x="1099085" y="2159424"/>
                <a:ext cx="10680700" cy="3587111"/>
              </a:xfrm>
              <a:prstGeom prst="rect">
                <a:avLst/>
              </a:prstGeom>
            </p:spPr>
          </p:pic>
        </p:grp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499" y="1863664"/>
              <a:ext cx="1031949" cy="1954222"/>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7986110" y="3060798"/>
              <a:ext cx="2840907" cy="2079759"/>
            </a:xfrm>
            <a:prstGeom prst="rect">
              <a:avLst/>
            </a:prstGeom>
          </p:spPr>
        </p:pic>
      </p:grpSp>
      <p:sp>
        <p:nvSpPr>
          <p:cNvPr id="23" name="文本框 22"/>
          <p:cNvSpPr txBox="1"/>
          <p:nvPr/>
        </p:nvSpPr>
        <p:spPr>
          <a:xfrm>
            <a:off x="3443212" y="2698394"/>
            <a:ext cx="5882718" cy="1107996"/>
          </a:xfrm>
          <a:prstGeom prst="rect">
            <a:avLst/>
          </a:prstGeom>
          <a:noFill/>
        </p:spPr>
        <p:txBody>
          <a:bodyPr wrap="square" rtlCol="0">
            <a:spAutoFit/>
          </a:bodyPr>
          <a:lstStyle/>
          <a:p>
            <a:r>
              <a:rPr lang="zh-CN" altLang="en-US" sz="6600" b="1" dirty="0">
                <a:solidFill>
                  <a:srgbClr val="1B70B0"/>
                </a:solidFill>
                <a:latin typeface="方正清刻本悦宋简体" panose="02000000000000000000" pitchFamily="2" charset="-122"/>
                <a:ea typeface="方正清刻本悦宋简体" panose="02000000000000000000" pitchFamily="2" charset="-122"/>
              </a:rPr>
              <a:t>谢谢您的观看</a:t>
            </a:r>
            <a:endParaRPr lang="zh-CN" altLang="en-US" sz="6600" b="1" dirty="0">
              <a:solidFill>
                <a:srgbClr val="1B70B0"/>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2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1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2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7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42"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1800"/>
                                  </p:stCondLst>
                                  <p:iterate type="lt">
                                    <p:tmPct val="10000"/>
                                  </p:iterate>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8"/>
          <p:cNvSpPr txBox="1"/>
          <p:nvPr/>
        </p:nvSpPr>
        <p:spPr>
          <a:xfrm>
            <a:off x="1276350" y="1425575"/>
            <a:ext cx="9439910" cy="4246245"/>
          </a:xfrm>
          <a:prstGeom prst="rect">
            <a:avLst/>
          </a:prstGeom>
          <a:noFill/>
        </p:spPr>
        <p:txBody>
          <a:bodyPr wrap="square">
            <a:spAutoFit/>
          </a:bodyPr>
          <a:lstStyle/>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对于某城市的公交线路，乘坐公交的顾客希望在这样的线路上实现各种优化路径的查询。</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设该城市的公交线路的输入格式为：</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线路编号：起始站名(该站坐标)；经过的站点1 名(该站坐标)；经过的站点2 名(该站坐</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标)；……；经过的站点n 名(该站坐标)；终点站名(该站坐标)。该线路的乘坐价钱。车速。</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该线路平均经过多少时间来一辆。</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例如：63：A(32,45)；B(76,45)；C(76,90)；……；N(100,100) 。1 元。1/每分钟。5 分钟。</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假定线路的乘坐价钱与乘坐站数无关，假定不考虑公交线路在路上的交通堵塞。不考虑</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乘客上下车的时间。</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对这样的公交线路，需要在其上进行的优化路径查询包括：任何两个站点之间最便宜的</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路径；任何两个站点之间最省时间的路径。</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166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01</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问题描述</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8"/>
          <p:cNvSpPr txBox="1"/>
          <p:nvPr/>
        </p:nvSpPr>
        <p:spPr>
          <a:xfrm>
            <a:off x="1276350" y="1425575"/>
            <a:ext cx="9439910" cy="5077460"/>
          </a:xfrm>
          <a:prstGeom prst="rect">
            <a:avLst/>
          </a:prstGeom>
          <a:noFill/>
        </p:spPr>
        <p:txBody>
          <a:bodyPr wrap="square">
            <a:spAutoFit/>
          </a:bodyPr>
          <a:lstStyle/>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【设计要求】</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① 根据上述公交线路的输入格式，定义并建立合适的图模型。</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② 针对上述公交线路，能查询获得任何两个站点之间最便宜的路径，即输入站名S，T</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后，可以输出从S 到T 的最便宜的路径，输出格式为：线路x ：站名S，…，站名M1 ；</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换乘线路x ：站名M1，…，站M2；…；换乘线路x：站名MK，…，站名T。共花费x</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元。</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③ 针对上述公交线路，能查询获得任何两个站点之间最省时间的路径（不考虑在中间站</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等下一辆线路的等待时间），即输入站名S，T 后，可以输出从S 到T 的考虑在中间站等下</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一辆线路的等待时间的最省时间的路径，输出格式为：线路x：站名S，…，站名M1；换</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乘线路x：站名M1，…，站名M2；…；换乘线路x：站名MK，…，站名T。共花费x 时</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间。</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02</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问题描述</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8"/>
          <p:cNvSpPr txBox="1"/>
          <p:nvPr/>
        </p:nvSpPr>
        <p:spPr>
          <a:xfrm>
            <a:off x="1276350" y="1425575"/>
            <a:ext cx="9439910" cy="2584450"/>
          </a:xfrm>
          <a:prstGeom prst="rect">
            <a:avLst/>
          </a:prstGeom>
          <a:noFill/>
        </p:spPr>
        <p:txBody>
          <a:bodyPr wrap="square">
            <a:spAutoFit/>
          </a:bodyPr>
          <a:lstStyle/>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④ 针对上述公交线路，能查询获得任何两个站点之间最省时间的路径（要考虑在中间站</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等下一辆线路的等待时间），即输入站名 S，T 后，可以输出从 S 到 T 的考虑在中间站等</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下一辆线路的等待时间的最省时间的路径，输出格式为：线路 x：站名 S，…，站名 M1；</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换乘线路 x：站名 M1，…，站名 M2；…；换乘线路 x：站名 MK，…，站名 T。共花费</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x 时间。</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a:p>
            <a:pPr lvl="0">
              <a:lnSpc>
                <a:spcPct val="150000"/>
              </a:lnSpc>
            </a:pP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03</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问题描述</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82" y="1425367"/>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01</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问题分析</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03350" y="1503680"/>
            <a:ext cx="9914255" cy="2861310"/>
          </a:xfrm>
          <a:prstGeom prst="rect">
            <a:avLst/>
          </a:prstGeom>
          <a:noFill/>
        </p:spPr>
        <p:txBody>
          <a:bodyPr wrap="square" rtlCol="0">
            <a:spAutoFit/>
          </a:bodyPr>
          <a:p>
            <a:r>
              <a:rPr lang="zh-CN" altLang="en-US" sz="2000" b="1">
                <a:solidFill>
                  <a:srgbClr val="FF0000"/>
                </a:solidFill>
              </a:rPr>
              <a:t>需深入考虑，应根据不同的应用目标，即不同的优化查询来建立合适的图模型。</a:t>
            </a:r>
            <a:endParaRPr lang="zh-CN" altLang="en-US" sz="2000" b="1">
              <a:solidFill>
                <a:srgbClr val="FF0000"/>
              </a:solidFill>
            </a:endParaRPr>
          </a:p>
          <a:p>
            <a:endParaRPr lang="zh-CN" altLang="en-US" sz="2000" b="1">
              <a:solidFill>
                <a:srgbClr val="FF0000"/>
              </a:solidFill>
            </a:endParaRPr>
          </a:p>
          <a:p>
            <a:r>
              <a:rPr lang="zh-CN" altLang="en-US" sz="2000">
                <a:solidFill>
                  <a:schemeClr val="tx1"/>
                </a:solidFill>
              </a:rPr>
              <a:t>（1）输入数据：总的路线数目，各路线的站点数目，各站点的名称、位置坐标以及各</a:t>
            </a:r>
            <a:endParaRPr lang="zh-CN" altLang="en-US" sz="2000">
              <a:solidFill>
                <a:schemeClr val="tx1"/>
              </a:solidFill>
            </a:endParaRPr>
          </a:p>
          <a:p>
            <a:r>
              <a:rPr lang="zh-CN" altLang="en-US" sz="2000">
                <a:solidFill>
                  <a:schemeClr val="tx1"/>
                </a:solidFill>
              </a:rPr>
              <a:t>公交路线的速度及票价。</a:t>
            </a:r>
            <a:endParaRPr lang="zh-CN" altLang="en-US" sz="2000">
              <a:solidFill>
                <a:schemeClr val="tx1"/>
              </a:solidFill>
            </a:endParaRPr>
          </a:p>
          <a:p>
            <a:r>
              <a:rPr lang="zh-CN" altLang="en-US" sz="2000">
                <a:solidFill>
                  <a:schemeClr val="tx1"/>
                </a:solidFill>
              </a:rPr>
              <a:t>（2）输出数据：输入数据的预处理结果以及各种不同需求下公交线路的结果。</a:t>
            </a:r>
            <a:endParaRPr lang="zh-CN" altLang="en-US" sz="2000">
              <a:solidFill>
                <a:schemeClr val="tx1"/>
              </a:solidFill>
            </a:endParaRPr>
          </a:p>
          <a:p>
            <a:r>
              <a:rPr lang="zh-CN" altLang="en-US" sz="2000">
                <a:solidFill>
                  <a:schemeClr val="tx1"/>
                </a:solidFill>
              </a:rPr>
              <a:t>（3）功能：实现在不同查询条件下最优公交线路的输出。</a:t>
            </a:r>
            <a:endParaRPr lang="zh-CN" altLang="en-US" sz="2000">
              <a:solidFill>
                <a:schemeClr val="tx1"/>
              </a:solidFill>
            </a:endParaRPr>
          </a:p>
          <a:p>
            <a:r>
              <a:rPr lang="zh-CN" altLang="en-US" sz="2000" kern="100" dirty="0">
                <a:effectLst/>
                <a:latin typeface="Times New Roman" panose="02020603050405020304" pitchFamily="18" charset="0"/>
                <a:ea typeface="宋体" panose="02010600030101010101" pitchFamily="2" charset="-122"/>
                <a:sym typeface="+mn-ea"/>
              </a:rPr>
              <a:t>（</a:t>
            </a:r>
            <a:r>
              <a:rPr lang="en-US" altLang="zh-CN" sz="2000" kern="100" dirty="0">
                <a:effectLst/>
                <a:latin typeface="Times New Roman" panose="02020603050405020304" pitchFamily="18" charset="0"/>
                <a:ea typeface="宋体" panose="02010600030101010101" pitchFamily="2" charset="-122"/>
                <a:sym typeface="+mn-ea"/>
              </a:rPr>
              <a:t>4</a:t>
            </a:r>
            <a:r>
              <a:rPr lang="zh-CN" altLang="en-US" sz="2000" kern="100" dirty="0">
                <a:effectLst/>
                <a:latin typeface="Times New Roman" panose="02020603050405020304" pitchFamily="18" charset="0"/>
                <a:ea typeface="宋体" panose="02010600030101010101" pitchFamily="2" charset="-122"/>
                <a:sym typeface="+mn-ea"/>
              </a:rPr>
              <a:t>）存储结构</a:t>
            </a:r>
            <a:r>
              <a:rPr lang="en-US" altLang="zh-CN" sz="2000" kern="100" dirty="0">
                <a:effectLst/>
                <a:latin typeface="Times New Roman" panose="02020603050405020304" pitchFamily="18" charset="0"/>
                <a:ea typeface="宋体" panose="02010600030101010101" pitchFamily="2" charset="-122"/>
                <a:sym typeface="+mn-ea"/>
              </a:rPr>
              <a:t>: </a:t>
            </a:r>
            <a:r>
              <a:rPr lang="zh-CN" altLang="en-US" sz="2000" kern="100" dirty="0">
                <a:effectLst/>
                <a:latin typeface="Times New Roman" panose="02020603050405020304" pitchFamily="18" charset="0"/>
                <a:ea typeface="宋体" panose="02010600030101010101" pitchFamily="2" charset="-122"/>
                <a:sym typeface="+mn-ea"/>
              </a:rPr>
              <a:t>链表、二维数组、优先队列</a:t>
            </a:r>
            <a:endParaRPr lang="zh-CN" altLang="en-US" sz="2000">
              <a:solidFill>
                <a:schemeClr val="tx1"/>
              </a:solidFill>
            </a:endParaRPr>
          </a:p>
          <a:p>
            <a:r>
              <a:rPr lang="zh-CN" altLang="en-US" sz="2000" b="1">
                <a:solidFill>
                  <a:schemeClr val="tx1"/>
                </a:solidFill>
              </a:rPr>
              <a:t>（</a:t>
            </a:r>
            <a:r>
              <a:rPr lang="en-US" altLang="zh-CN" sz="2000" b="1">
                <a:solidFill>
                  <a:schemeClr val="tx1"/>
                </a:solidFill>
              </a:rPr>
              <a:t>5</a:t>
            </a:r>
            <a:r>
              <a:rPr lang="zh-CN" altLang="en-US" sz="2000" b="1">
                <a:solidFill>
                  <a:schemeClr val="tx1"/>
                </a:solidFill>
              </a:rPr>
              <a:t>）</a:t>
            </a:r>
            <a:r>
              <a:rPr lang="zh-CN" altLang="en-US" sz="2000" b="1" kern="100" dirty="0">
                <a:effectLst/>
                <a:latin typeface="Times New Roman" panose="02020603050405020304" pitchFamily="18" charset="0"/>
                <a:ea typeface="宋体" panose="02010600030101010101" pitchFamily="2" charset="-122"/>
                <a:sym typeface="+mn-ea"/>
              </a:rPr>
              <a:t>核心算法：</a:t>
            </a:r>
            <a:r>
              <a:rPr lang="en-US" altLang="zh-CN" sz="2000" b="1" kern="100" dirty="0">
                <a:effectLst/>
                <a:latin typeface="Times New Roman" panose="02020603050405020304" pitchFamily="18" charset="0"/>
                <a:ea typeface="宋体" panose="02010600030101010101" pitchFamily="2" charset="-122"/>
                <a:sym typeface="+mn-ea"/>
              </a:rPr>
              <a:t>Dijkstra</a:t>
            </a:r>
            <a:r>
              <a:rPr lang="zh-CN" altLang="en-US" sz="2000" b="1" kern="100" dirty="0">
                <a:effectLst/>
                <a:latin typeface="Times New Roman" panose="02020603050405020304" pitchFamily="18" charset="0"/>
                <a:ea typeface="宋体" panose="02010600030101010101" pitchFamily="2" charset="-122"/>
                <a:sym typeface="+mn-ea"/>
              </a:rPr>
              <a:t>算法、</a:t>
            </a:r>
            <a:r>
              <a:rPr lang="en-US" altLang="zh-CN" sz="2000" b="1" kern="100" dirty="0">
                <a:effectLst/>
                <a:latin typeface="Times New Roman" panose="02020603050405020304" pitchFamily="18" charset="0"/>
                <a:ea typeface="宋体" panose="02010600030101010101" pitchFamily="2" charset="-122"/>
                <a:sym typeface="+mn-ea"/>
              </a:rPr>
              <a:t>floyd</a:t>
            </a:r>
            <a:r>
              <a:rPr lang="zh-CN" altLang="en-US" sz="2000" b="1" kern="100" dirty="0">
                <a:effectLst/>
                <a:latin typeface="Times New Roman" panose="02020603050405020304" pitchFamily="18" charset="0"/>
                <a:ea typeface="宋体" panose="02010600030101010101" pitchFamily="2" charset="-122"/>
                <a:sym typeface="+mn-ea"/>
              </a:rPr>
              <a:t>算法、</a:t>
            </a:r>
            <a:r>
              <a:rPr lang="en-US" altLang="zh-CN" sz="2000" b="1" kern="100" dirty="0">
                <a:effectLst/>
                <a:latin typeface="Times New Roman" panose="02020603050405020304" pitchFamily="18" charset="0"/>
                <a:ea typeface="宋体" panose="02010600030101010101" pitchFamily="2" charset="-122"/>
                <a:sym typeface="+mn-ea"/>
              </a:rPr>
              <a:t>A*</a:t>
            </a:r>
            <a:r>
              <a:rPr lang="zh-CN" altLang="en-US" sz="2000" b="1" kern="100" dirty="0">
                <a:effectLst/>
                <a:latin typeface="Times New Roman" panose="02020603050405020304" pitchFamily="18" charset="0"/>
                <a:ea typeface="宋体" panose="02010600030101010101" pitchFamily="2" charset="-122"/>
                <a:sym typeface="+mn-ea"/>
              </a:rPr>
              <a:t>算法、</a:t>
            </a:r>
            <a:endParaRPr lang="zh-CN" altLang="en-US" sz="2000" b="1" kern="100" dirty="0">
              <a:effectLst/>
              <a:latin typeface="Times New Roman" panose="02020603050405020304" pitchFamily="18" charset="0"/>
              <a:ea typeface="宋体" panose="02010600030101010101" pitchFamily="2" charset="-122"/>
              <a:sym typeface="+mn-ea"/>
            </a:endParaRPr>
          </a:p>
          <a:p>
            <a:endParaRPr lang="zh-CN" altLang="en-US" sz="2000" b="1" kern="100" dirty="0">
              <a:effectLst/>
              <a:latin typeface="Times New Roman" panose="02020603050405020304" pitchFamily="18"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3462" y="1426002"/>
            <a:ext cx="665585" cy="596900"/>
            <a:chOff x="1184832" y="4052362"/>
            <a:chExt cx="665585" cy="596900"/>
          </a:xfrm>
        </p:grpSpPr>
        <p:sp>
          <p:nvSpPr>
            <p:cNvPr id="6" name="椭圆 5"/>
            <p:cNvSpPr/>
            <p:nvPr/>
          </p:nvSpPr>
          <p:spPr>
            <a:xfrm>
              <a:off x="1184832" y="4052362"/>
              <a:ext cx="596900" cy="5969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09676" y="4130306"/>
              <a:ext cx="640741" cy="460375"/>
            </a:xfrm>
            <a:prstGeom prst="rect">
              <a:avLst/>
            </a:prstGeom>
            <a:noFill/>
          </p:spPr>
          <p:txBody>
            <a:bodyPr wrap="square" rtlCol="0">
              <a:spAutoFit/>
            </a:bodyPr>
            <a:lstStyle/>
            <a:p>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02</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209" y="0"/>
            <a:ext cx="6097209" cy="1026029"/>
            <a:chOff x="-1209" y="0"/>
            <a:chExt cx="6097209" cy="1026029"/>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11881" y="-313090"/>
              <a:ext cx="1026029" cy="1652209"/>
            </a:xfrm>
            <a:prstGeom prst="rect">
              <a:avLst/>
            </a:prstGeom>
          </p:spPr>
        </p:pic>
        <p:cxnSp>
          <p:nvCxnSpPr>
            <p:cNvPr id="30" name="直接连接符 29"/>
            <p:cNvCxnSpPr/>
            <p:nvPr/>
          </p:nvCxnSpPr>
          <p:spPr>
            <a:xfrm>
              <a:off x="-1209" y="1026029"/>
              <a:ext cx="6097209" cy="0"/>
            </a:xfrm>
            <a:prstGeom prst="line">
              <a:avLst/>
            </a:prstGeom>
            <a:ln>
              <a:solidFill>
                <a:srgbClr val="6ABBD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72967" y="1026029"/>
              <a:ext cx="2338091" cy="0"/>
            </a:xfrm>
            <a:prstGeom prst="line">
              <a:avLst/>
            </a:prstGeom>
            <a:ln w="50800">
              <a:solidFill>
                <a:srgbClr val="6ABBDF"/>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1718325" y="497693"/>
            <a:ext cx="4200396" cy="460375"/>
          </a:xfrm>
          <a:prstGeom prst="rect">
            <a:avLst/>
          </a:prstGeom>
          <a:noFill/>
        </p:spPr>
        <p:txBody>
          <a:bodyPr wrap="square" rtlCol="0">
            <a:spAutoFit/>
          </a:bodyPr>
          <a:lstStyle/>
          <a:p>
            <a:r>
              <a:rPr lang="zh-CN" altLang="en-US" sz="2400" b="1" dirty="0">
                <a:solidFill>
                  <a:srgbClr val="1B70B0"/>
                </a:solidFill>
                <a:latin typeface="微软雅黑" panose="020B0503020204020204" pitchFamily="34" charset="-122"/>
                <a:ea typeface="微软雅黑" panose="020B0503020204020204" pitchFamily="34" charset="-122"/>
                <a:sym typeface="+mn-ea"/>
              </a:rPr>
              <a:t>问题分析（初看题目）</a:t>
            </a:r>
            <a:endParaRPr lang="zh-CN" altLang="en-US" sz="2400" b="1" dirty="0">
              <a:solidFill>
                <a:srgbClr val="6ABBD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03350" y="1503680"/>
            <a:ext cx="9914255" cy="2861310"/>
          </a:xfrm>
          <a:prstGeom prst="rect">
            <a:avLst/>
          </a:prstGeom>
          <a:noFill/>
        </p:spPr>
        <p:txBody>
          <a:bodyPr wrap="square" rtlCol="0">
            <a:spAutoFit/>
          </a:bodyPr>
          <a:p>
            <a:r>
              <a:rPr lang="zh-CN" altLang="en-US" sz="2000" b="1">
                <a:solidFill>
                  <a:schemeClr val="tx1"/>
                </a:solidFill>
              </a:rPr>
              <a:t>首先需要对输入的数据进行预处理。运用</a:t>
            </a:r>
            <a:r>
              <a:rPr lang="en-US" altLang="zh-CN" sz="2000" b="1">
                <a:solidFill>
                  <a:schemeClr val="tx1"/>
                </a:solidFill>
              </a:rPr>
              <a:t>BusNode</a:t>
            </a:r>
            <a:r>
              <a:rPr lang="zh-CN" altLang="en-US" sz="2000" b="1">
                <a:solidFill>
                  <a:schemeClr val="tx1"/>
                </a:solidFill>
              </a:rPr>
              <a:t>链表结构来存储各站点的名称、横纵坐标。</a:t>
            </a:r>
            <a:endParaRPr lang="zh-CN" altLang="en-US" sz="2000" b="1">
              <a:solidFill>
                <a:schemeClr val="tx1"/>
              </a:solidFill>
            </a:endParaRPr>
          </a:p>
          <a:p>
            <a:r>
              <a:rPr lang="zh-CN" altLang="en-US" sz="2000" b="1">
                <a:solidFill>
                  <a:schemeClr val="tx1"/>
                </a:solidFill>
              </a:rPr>
              <a:t>然后用一个公交车Bus</a:t>
            </a:r>
            <a:r>
              <a:rPr lang="en-US" altLang="zh-CN" sz="2000" b="1">
                <a:solidFill>
                  <a:schemeClr val="tx1"/>
                </a:solidFill>
              </a:rPr>
              <a:t>Chain</a:t>
            </a:r>
            <a:r>
              <a:rPr lang="zh-CN" altLang="en-US" sz="2000" b="1">
                <a:solidFill>
                  <a:schemeClr val="tx1"/>
                </a:solidFill>
              </a:rPr>
              <a:t>链表类来存储各个线路的票价、速度及总线路。</a:t>
            </a:r>
            <a:endParaRPr lang="zh-CN" altLang="en-US" sz="2000" b="1">
              <a:solidFill>
                <a:schemeClr val="tx1"/>
              </a:solidFill>
            </a:endParaRPr>
          </a:p>
          <a:p>
            <a:endParaRPr lang="zh-CN" altLang="en-US" sz="2000" b="1">
              <a:solidFill>
                <a:schemeClr val="tx1"/>
              </a:solidFill>
            </a:endParaRPr>
          </a:p>
          <a:p>
            <a:r>
              <a:rPr lang="zh-CN" altLang="en-US" sz="2000" b="1">
                <a:solidFill>
                  <a:schemeClr val="tx1"/>
                </a:solidFill>
              </a:rPr>
              <a:t>通过生成三种邻接矩阵或邻接表：按距离、按时间、按价钱</a:t>
            </a:r>
            <a:endParaRPr lang="zh-CN" altLang="en-US" sz="2000" b="1">
              <a:solidFill>
                <a:schemeClr val="tx1"/>
              </a:solidFill>
            </a:endParaRPr>
          </a:p>
          <a:p>
            <a:r>
              <a:rPr lang="zh-CN" altLang="en-US" sz="2000" b="1">
                <a:solidFill>
                  <a:schemeClr val="tx1"/>
                </a:solidFill>
              </a:rPr>
              <a:t>在最终邻接矩阵处理中主要运用Dijkstra算法。</a:t>
            </a:r>
            <a:endParaRPr lang="zh-CN" altLang="en-US" sz="2000" b="1">
              <a:solidFill>
                <a:schemeClr val="tx1"/>
              </a:solidFill>
            </a:endParaRPr>
          </a:p>
          <a:p>
            <a:r>
              <a:rPr lang="zh-CN" altLang="en-US" sz="2000" b="1">
                <a:solidFill>
                  <a:schemeClr val="tx1"/>
                </a:solidFill>
              </a:rPr>
              <a:t>在时间最少（两种）和距离最短查询时直接使用Dijkstra算法即可</a:t>
            </a:r>
            <a:endParaRPr lang="zh-CN" altLang="en-US" sz="2000" b="1">
              <a:solidFill>
                <a:schemeClr val="tx1"/>
              </a:solidFill>
            </a:endParaRPr>
          </a:p>
          <a:p>
            <a:r>
              <a:rPr lang="zh-CN" altLang="en-US" sz="2000" b="1">
                <a:solidFill>
                  <a:schemeClr val="tx1"/>
                </a:solidFill>
              </a:rPr>
              <a:t>在票价最少时需要对算法进行调整。因为坐公交车时在一条线路上一直乘坐只需要交一次车票钱因此需要线路上的任意两点之间都要加入边</a:t>
            </a:r>
            <a:endParaRPr lang="zh-CN" altLang="en-US" sz="20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flipH="1" flipV="1">
            <a:off x="7384859" y="0"/>
            <a:ext cx="4788089" cy="3007902"/>
          </a:xfrm>
          <a:prstGeom prst="rect">
            <a:avLst/>
          </a:prstGeom>
        </p:spPr>
      </p:pic>
      <p:pic>
        <p:nvPicPr>
          <p:cNvPr id="9" name="图片 8"/>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504" y="3962762"/>
            <a:ext cx="3961905" cy="2895238"/>
          </a:xfrm>
          <a:prstGeom prst="rect">
            <a:avLst/>
          </a:prstGeom>
        </p:spPr>
      </p:pic>
      <p:sp>
        <p:nvSpPr>
          <p:cNvPr id="8" name="矩形 7"/>
          <p:cNvSpPr/>
          <p:nvPr/>
        </p:nvSpPr>
        <p:spPr>
          <a:xfrm>
            <a:off x="1638303" y="2000889"/>
            <a:ext cx="9296401" cy="3214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079500" y="2000889"/>
            <a:ext cx="10680700" cy="3587111"/>
            <a:chOff x="1079500" y="2000889"/>
            <a:chExt cx="10680700" cy="3587111"/>
          </a:xfrm>
        </p:grpSpPr>
        <p:grpSp>
          <p:nvGrpSpPr>
            <p:cNvPr id="5" name="组合 4"/>
            <p:cNvGrpSpPr/>
            <p:nvPr/>
          </p:nvGrpSpPr>
          <p:grpSpPr>
            <a:xfrm>
              <a:off x="1079500" y="2000889"/>
              <a:ext cx="10680700" cy="3587111"/>
              <a:chOff x="736600" y="1784989"/>
              <a:chExt cx="10680700" cy="3587111"/>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0541" t="7750" r="8124" b="15939"/>
              <a:stretch>
                <a:fillRect/>
              </a:stretch>
            </p:blipFill>
            <p:spPr>
              <a:xfrm>
                <a:off x="736600" y="1784989"/>
                <a:ext cx="10680700" cy="3587111"/>
              </a:xfrm>
              <a:prstGeom prst="rect">
                <a:avLst/>
              </a:prstGeom>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b="47222"/>
              <a:stretch>
                <a:fillRect/>
              </a:stretch>
            </p:blipFill>
            <p:spPr>
              <a:xfrm rot="16200000">
                <a:off x="1213695" y="1866698"/>
                <a:ext cx="3288679" cy="3125262"/>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51296"/>
              <a:stretch>
                <a:fillRect/>
              </a:stretch>
            </p:blipFill>
            <p:spPr>
              <a:xfrm rot="16200000">
                <a:off x="7574605" y="1982788"/>
                <a:ext cx="3214997" cy="2819400"/>
              </a:xfrm>
              <a:prstGeom prst="rect">
                <a:avLst/>
              </a:prstGeom>
            </p:spPr>
          </p:pic>
        </p:grpSp>
        <p:sp>
          <p:nvSpPr>
            <p:cNvPr id="10" name="文本框 9"/>
            <p:cNvSpPr txBox="1"/>
            <p:nvPr/>
          </p:nvSpPr>
          <p:spPr>
            <a:xfrm>
              <a:off x="1655158" y="2000889"/>
              <a:ext cx="896165" cy="768350"/>
            </a:xfrm>
            <a:prstGeom prst="rect">
              <a:avLst/>
            </a:prstGeom>
            <a:noFill/>
          </p:spPr>
          <p:txBody>
            <a:bodyPr wrap="square" rtlCol="0">
              <a:spAutoFit/>
            </a:bodyPr>
            <a:lstStyle/>
            <a:p>
              <a:r>
                <a:rPr lang="en-US" altLang="zh-CN" sz="4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4865161" y="3864384"/>
            <a:ext cx="3148546" cy="521970"/>
          </a:xfrm>
          <a:prstGeom prst="rect">
            <a:avLst/>
          </a:prstGeom>
          <a:noFill/>
        </p:spPr>
        <p:txBody>
          <a:bodyPr wrap="square" rtlCol="0">
            <a:spAutoFit/>
          </a:bodyPr>
          <a:lstStyle/>
          <a:p>
            <a:pPr algn="ctr"/>
            <a:r>
              <a:rPr lang="zh-CN" altLang="en-US" sz="2800" b="1" dirty="0">
                <a:solidFill>
                  <a:srgbClr val="1B70B0"/>
                </a:solidFill>
                <a:latin typeface="微软雅黑" panose="020B0503020204020204" pitchFamily="34" charset="-122"/>
                <a:ea typeface="微软雅黑" panose="020B0503020204020204" pitchFamily="34" charset="-122"/>
                <a:sym typeface="+mn-ea"/>
              </a:rPr>
              <a:t>算法设计</a:t>
            </a:r>
            <a:endParaRPr lang="zh-CN" altLang="en-US" sz="2800" b="1" dirty="0">
              <a:solidFill>
                <a:srgbClr val="6ABBDF"/>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419783" y="2407118"/>
            <a:ext cx="1274211" cy="1569660"/>
          </a:xfrm>
          <a:prstGeom prst="rect">
            <a:avLst/>
          </a:prstGeom>
          <a:noFill/>
        </p:spPr>
        <p:txBody>
          <a:bodyPr wrap="square" rtlCol="0">
            <a:spAutoFit/>
          </a:bodyPr>
          <a:lstStyle/>
          <a:p>
            <a:r>
              <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贰</a:t>
            </a:r>
            <a:endParaRPr lang="zh-CN" altLang="en-US" sz="96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27" name="文本框 26"/>
          <p:cNvSpPr txBox="1"/>
          <p:nvPr/>
        </p:nvSpPr>
        <p:spPr>
          <a:xfrm>
            <a:off x="4763566" y="3105385"/>
            <a:ext cx="3591774" cy="769441"/>
          </a:xfrm>
          <a:prstGeom prst="rect">
            <a:avLst/>
          </a:prstGeom>
          <a:noFill/>
        </p:spPr>
        <p:txBody>
          <a:bodyPr wrap="square" rtlCol="0">
            <a:spAutoFit/>
          </a:bodyPr>
          <a:lstStyle/>
          <a:p>
            <a:r>
              <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第          部分</a:t>
            </a:r>
            <a:endParaRPr lang="zh-CN" altLang="en-US" sz="44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3" presetClass="entr" presetSubtype="36"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strVal val="(6*min(max(#ppt_w*#ppt_h,.3),1)-7.4)/-.7*#ppt_w"/>
                                          </p:val>
                                        </p:tav>
                                        <p:tav tm="100000">
                                          <p:val>
                                            <p:strVal val="#ppt_w"/>
                                          </p:val>
                                        </p:tav>
                                      </p:tavLst>
                                    </p:anim>
                                    <p:anim calcmode="lin" valueType="num">
                                      <p:cBhvr>
                                        <p:cTn id="27" dur="500" fill="hold"/>
                                        <p:tgtEl>
                                          <p:spTgt spid="26"/>
                                        </p:tgtEl>
                                        <p:attrNameLst>
                                          <p:attrName>ppt_h</p:attrName>
                                        </p:attrNameLst>
                                      </p:cBhvr>
                                      <p:tavLst>
                                        <p:tav tm="0">
                                          <p:val>
                                            <p:strVal val="(6*min(max(#ppt_w*#ppt_h,.3),1)-7.4)/-.7*#ppt_h"/>
                                          </p:val>
                                        </p:tav>
                                        <p:tav tm="100000">
                                          <p:val>
                                            <p:strVal val="#ppt_h"/>
                                          </p:val>
                                        </p:tav>
                                      </p:tavLst>
                                    </p:anim>
                                    <p:anim calcmode="lin" valueType="num">
                                      <p:cBhvr>
                                        <p:cTn id="28" dur="500" fill="hold"/>
                                        <p:tgtEl>
                                          <p:spTgt spid="26"/>
                                        </p:tgtEl>
                                        <p:attrNameLst>
                                          <p:attrName>ppt_x</p:attrName>
                                        </p:attrNameLst>
                                      </p:cBhvr>
                                      <p:tavLst>
                                        <p:tav tm="0">
                                          <p:val>
                                            <p:fltVal val="0.5"/>
                                          </p:val>
                                        </p:tav>
                                        <p:tav tm="100000">
                                          <p:val>
                                            <p:strVal val="#ppt_x"/>
                                          </p:val>
                                        </p:tav>
                                      </p:tavLst>
                                    </p:anim>
                                    <p:anim calcmode="lin" valueType="num">
                                      <p:cBhvr>
                                        <p:cTn id="29"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tags/tag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7656*3440*734*734"/>
  <p:tag name="KSO_WM_UNIT_MEDIACOVER_TEXT"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3374</Words>
  <Application>WPS 演示</Application>
  <PresentationFormat>宽屏</PresentationFormat>
  <Paragraphs>344</Paragraphs>
  <Slides>31</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宋体</vt:lpstr>
      <vt:lpstr>Wingdings</vt:lpstr>
      <vt:lpstr>方正清刻本悦宋简体</vt:lpstr>
      <vt:lpstr>微软雅黑</vt:lpstr>
      <vt:lpstr>Times New Roman</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锐旗设计；https://9ppt.taobao.com
</dc:description>
  <cp:lastModifiedBy>心若止水i</cp:lastModifiedBy>
  <cp:revision>60</cp:revision>
  <dcterms:created xsi:type="dcterms:W3CDTF">2017-02-15T12:24:00Z</dcterms:created>
  <dcterms:modified xsi:type="dcterms:W3CDTF">2022-02-25T14:15:46Z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660F35D52A12492BAEBCE8FABCE07F9D</vt:lpwstr>
  </property>
  <property fmtid="{D5CDD505-2E9C-101B-9397-08002B2CF9AE}" pid="3" name="KSOProductBuildVer">
    <vt:lpwstr>2052-11.1.0.11405</vt:lpwstr>
  </property>
</Properties>
</file>